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8"/>
  </p:notesMasterIdLst>
  <p:handoutMasterIdLst>
    <p:handoutMasterId r:id="rId39"/>
  </p:handoutMasterIdLst>
  <p:sldIdLst>
    <p:sldId id="271" r:id="rId4"/>
    <p:sldId id="272" r:id="rId5"/>
    <p:sldId id="273" r:id="rId6"/>
    <p:sldId id="257" r:id="rId7"/>
    <p:sldId id="274" r:id="rId8"/>
    <p:sldId id="275" r:id="rId9"/>
    <p:sldId id="276" r:id="rId10"/>
    <p:sldId id="256" r:id="rId11"/>
    <p:sldId id="277" r:id="rId12"/>
    <p:sldId id="265" r:id="rId13"/>
    <p:sldId id="258" r:id="rId14"/>
    <p:sldId id="278" r:id="rId15"/>
    <p:sldId id="279" r:id="rId16"/>
    <p:sldId id="259" r:id="rId17"/>
    <p:sldId id="266" r:id="rId18"/>
    <p:sldId id="280" r:id="rId19"/>
    <p:sldId id="261" r:id="rId20"/>
    <p:sldId id="267" r:id="rId21"/>
    <p:sldId id="281" r:id="rId22"/>
    <p:sldId id="282" r:id="rId23"/>
    <p:sldId id="283" r:id="rId24"/>
    <p:sldId id="284" r:id="rId25"/>
    <p:sldId id="260" r:id="rId26"/>
    <p:sldId id="268" r:id="rId27"/>
    <p:sldId id="285" r:id="rId28"/>
    <p:sldId id="262" r:id="rId29"/>
    <p:sldId id="269" r:id="rId30"/>
    <p:sldId id="286" r:id="rId31"/>
    <p:sldId id="287" r:id="rId32"/>
    <p:sldId id="288" r:id="rId33"/>
    <p:sldId id="263" r:id="rId34"/>
    <p:sldId id="270" r:id="rId35"/>
    <p:sldId id="289" r:id="rId36"/>
    <p:sldId id="264" r:id="rId3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EAE3"/>
    <a:srgbClr val="40221F"/>
    <a:srgbClr val="FFF2CC"/>
    <a:srgbClr val="6600FF"/>
    <a:srgbClr val="DED5D4"/>
    <a:srgbClr val="C4AC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33323A-676F-49F0-8888-7537404317BD}"/>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Fall 2021 Gospel Meeting</a:t>
            </a:r>
          </a:p>
        </p:txBody>
      </p:sp>
      <p:sp>
        <p:nvSpPr>
          <p:cNvPr id="3" name="Date Placeholder 2">
            <a:extLst>
              <a:ext uri="{FF2B5EF4-FFF2-40B4-BE49-F238E27FC236}">
                <a16:creationId xmlns:a16="http://schemas.microsoft.com/office/drawing/2014/main" id="{6BBCC70E-7787-4BDF-85B7-367B8DBDCFD3}"/>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11/12/2021 pm</a:t>
            </a:r>
          </a:p>
        </p:txBody>
      </p:sp>
      <p:sp>
        <p:nvSpPr>
          <p:cNvPr id="4" name="Footer Placeholder 3">
            <a:extLst>
              <a:ext uri="{FF2B5EF4-FFF2-40B4-BE49-F238E27FC236}">
                <a16:creationId xmlns:a16="http://schemas.microsoft.com/office/drawing/2014/main" id="{A6434DFB-BCF5-4B76-A8FF-C678A06435DC}"/>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Donnie V. Rader</a:t>
            </a:r>
          </a:p>
        </p:txBody>
      </p:sp>
      <p:sp>
        <p:nvSpPr>
          <p:cNvPr id="5" name="Slide Number Placeholder 4">
            <a:extLst>
              <a:ext uri="{FF2B5EF4-FFF2-40B4-BE49-F238E27FC236}">
                <a16:creationId xmlns:a16="http://schemas.microsoft.com/office/drawing/2014/main" id="{CA35A129-247D-4729-B654-80AE51497C3F}"/>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0EF9119B-A37E-4BAA-A321-14F354E1414D}"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94316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Fall 2021 Gospel Meeting</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11/12/2021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Donnie V. Rader</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6A9BB7EE-B611-4C78-A270-4678A36BAAA7}" type="slidenum">
              <a:rPr lang="en-US" smtClean="0"/>
              <a:t>‹#›</a:t>
            </a:fld>
            <a:endParaRPr lang="en-US"/>
          </a:p>
        </p:txBody>
      </p:sp>
    </p:spTree>
    <p:extLst>
      <p:ext uri="{BB962C8B-B14F-4D97-AF65-F5344CB8AC3E}">
        <p14:creationId xmlns:p14="http://schemas.microsoft.com/office/powerpoint/2010/main" val="32108190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342322016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264797823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811524431"/>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3097336177"/>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24782671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392652863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19117218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2625090394"/>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286566461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568257717"/>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93730811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4033451484"/>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924568130"/>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63868886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271584466"/>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3457659365"/>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3004172181"/>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5546227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579975244"/>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27217456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468768386"/>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70776302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745750247"/>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919971874"/>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420455875"/>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223547877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18352805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63783463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519880855"/>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301049375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368759798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671747415"/>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F027AC-F692-42A3-95EA-7D8B03BF1E30}"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869AC0-0E2D-4BA6-B068-7DE0FAB73822}" type="slidenum">
              <a:rPr lang="en-US" smtClean="0"/>
              <a:t>‹#›</a:t>
            </a:fld>
            <a:endParaRPr lang="en-US" dirty="0"/>
          </a:p>
        </p:txBody>
      </p:sp>
    </p:spTree>
    <p:extLst>
      <p:ext uri="{BB962C8B-B14F-4D97-AF65-F5344CB8AC3E}">
        <p14:creationId xmlns:p14="http://schemas.microsoft.com/office/powerpoint/2010/main" val="193894791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0221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027AC-F692-42A3-95EA-7D8B03BF1E30}" type="datetimeFigureOut">
              <a:rPr lang="en-US" smtClean="0"/>
              <a:t>11/5/2021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69AC0-0E2D-4BA6-B068-7DE0FAB73822}" type="slidenum">
              <a:rPr lang="en-US" smtClean="0"/>
              <a:t>‹#›</a:t>
            </a:fld>
            <a:endParaRPr lang="en-US" dirty="0"/>
          </a:p>
        </p:txBody>
      </p:sp>
      <p:pic>
        <p:nvPicPr>
          <p:cNvPr id="7" name="Picture 4" descr="Spiritually Blind – The Living Bread">
            <a:extLst>
              <a:ext uri="{FF2B5EF4-FFF2-40B4-BE49-F238E27FC236}">
                <a16:creationId xmlns:a16="http://schemas.microsoft.com/office/drawing/2014/main" id="{A72C6E94-FEF6-470A-B318-AF679AA79E3E}"/>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l="1615" r="2319"/>
          <a:stretch/>
        </p:blipFill>
        <p:spPr bwMode="auto">
          <a:xfrm>
            <a:off x="248478" y="434699"/>
            <a:ext cx="8647043" cy="60007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759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0221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027AC-F692-42A3-95EA-7D8B03BF1E30}" type="datetimeFigureOut">
              <a:rPr lang="en-US" smtClean="0"/>
              <a:t>11/5/2021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69AC0-0E2D-4BA6-B068-7DE0FAB73822}" type="slidenum">
              <a:rPr lang="en-US" smtClean="0"/>
              <a:t>‹#›</a:t>
            </a:fld>
            <a:endParaRPr lang="en-US" dirty="0"/>
          </a:p>
        </p:txBody>
      </p:sp>
      <p:pic>
        <p:nvPicPr>
          <p:cNvPr id="7" name="Picture 4" descr="Spiritually Blind – The Living Bread">
            <a:extLst>
              <a:ext uri="{FF2B5EF4-FFF2-40B4-BE49-F238E27FC236}">
                <a16:creationId xmlns:a16="http://schemas.microsoft.com/office/drawing/2014/main" id="{A72C6E94-FEF6-470A-B318-AF679AA79E3E}"/>
              </a:ext>
            </a:extLst>
          </p:cNvPr>
          <p:cNvPicPr>
            <a:picLocks noChangeAspect="1" noChangeArrowheads="1"/>
          </p:cNvPicPr>
          <p:nvPr userDrawn="1"/>
        </p:nvPicPr>
        <p:blipFill rotWithShape="1">
          <a:blip r:embed="rId13">
            <a:lum bright="70000" contrast="-70000"/>
            <a:extLst>
              <a:ext uri="{28A0092B-C50C-407E-A947-70E740481C1C}">
                <a14:useLocalDpi xmlns:a14="http://schemas.microsoft.com/office/drawing/2010/main" val="0"/>
              </a:ext>
            </a:extLst>
          </a:blip>
          <a:srcRect l="1615" r="2319"/>
          <a:stretch/>
        </p:blipFill>
        <p:spPr bwMode="auto">
          <a:xfrm>
            <a:off x="248478" y="434699"/>
            <a:ext cx="8647043" cy="60007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471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40221F"/>
        </a:solid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579D69B6-F6B1-46BC-949E-2F7A9B523E9D}"/>
              </a:ext>
            </a:extLst>
          </p:cNvPr>
          <p:cNvSpPr/>
          <p:nvPr userDrawn="1"/>
        </p:nvSpPr>
        <p:spPr>
          <a:xfrm>
            <a:off x="327990" y="203473"/>
            <a:ext cx="8507896" cy="6455744"/>
          </a:xfrm>
          <a:prstGeom prst="roundRect">
            <a:avLst>
              <a:gd name="adj" fmla="val 2718"/>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027AC-F692-42A3-95EA-7D8B03BF1E30}" type="datetimeFigureOut">
              <a:rPr lang="en-US" smtClean="0"/>
              <a:t>11/5/2021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69AC0-0E2D-4BA6-B068-7DE0FAB73822}" type="slidenum">
              <a:rPr lang="en-US" smtClean="0"/>
              <a:t>‹#›</a:t>
            </a:fld>
            <a:endParaRPr lang="en-US" dirty="0"/>
          </a:p>
        </p:txBody>
      </p:sp>
      <p:pic>
        <p:nvPicPr>
          <p:cNvPr id="7" name="Picture 4" descr="Spiritually Blind – The Living Bread">
            <a:extLst>
              <a:ext uri="{FF2B5EF4-FFF2-40B4-BE49-F238E27FC236}">
                <a16:creationId xmlns:a16="http://schemas.microsoft.com/office/drawing/2014/main" id="{A72C6E94-FEF6-470A-B318-AF679AA79E3E}"/>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l="1615" r="2319"/>
          <a:stretch/>
        </p:blipFill>
        <p:spPr bwMode="auto">
          <a:xfrm rot="20948726">
            <a:off x="432324" y="285653"/>
            <a:ext cx="2202423" cy="152840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cxnSp>
        <p:nvCxnSpPr>
          <p:cNvPr id="10" name="Straight Connector 9">
            <a:extLst>
              <a:ext uri="{FF2B5EF4-FFF2-40B4-BE49-F238E27FC236}">
                <a16:creationId xmlns:a16="http://schemas.microsoft.com/office/drawing/2014/main" id="{2FFAEFE0-46E3-470A-9BBC-AEB6E02886C2}"/>
              </a:ext>
            </a:extLst>
          </p:cNvPr>
          <p:cNvCxnSpPr/>
          <p:nvPr userDrawn="1"/>
        </p:nvCxnSpPr>
        <p:spPr>
          <a:xfrm>
            <a:off x="2474844" y="1690689"/>
            <a:ext cx="6072809" cy="0"/>
          </a:xfrm>
          <a:prstGeom prst="line">
            <a:avLst/>
          </a:prstGeom>
          <a:ln w="57150">
            <a:solidFill>
              <a:srgbClr val="40221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3646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hyperlink" Target="https://ref.ly/logosres/lenski02?ref=Bible.Mk10.46&amp;off=1021&amp;ctx=e+matter+is+simple.+~Jesus+passed+through"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2D9C4E2-1E58-4D34-8090-794C7B439166}"/>
              </a:ext>
            </a:extLst>
          </p:cNvPr>
          <p:cNvSpPr/>
          <p:nvPr/>
        </p:nvSpPr>
        <p:spPr>
          <a:xfrm>
            <a:off x="487680" y="406400"/>
            <a:ext cx="8168640" cy="6055360"/>
          </a:xfrm>
          <a:prstGeom prst="roundRect">
            <a:avLst>
              <a:gd name="adj" fmla="val 307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984F4CE0-B00F-4B21-BEDF-AD8C32A59A7D}"/>
              </a:ext>
            </a:extLst>
          </p:cNvPr>
          <p:cNvSpPr txBox="1"/>
          <p:nvPr/>
        </p:nvSpPr>
        <p:spPr>
          <a:xfrm>
            <a:off x="650240" y="731520"/>
            <a:ext cx="7589520" cy="584775"/>
          </a:xfrm>
          <a:prstGeom prst="rect">
            <a:avLst/>
          </a:prstGeom>
          <a:noFill/>
        </p:spPr>
        <p:txBody>
          <a:bodyPr wrap="square" rtlCol="0">
            <a:spAutoFit/>
          </a:bodyPr>
          <a:lstStyle/>
          <a:p>
            <a:pPr algn="ctr"/>
            <a:r>
              <a:rPr lang="en-US" sz="3200" b="1" dirty="0"/>
              <a:t>Mark 10:46-52</a:t>
            </a:r>
          </a:p>
        </p:txBody>
      </p:sp>
      <p:sp>
        <p:nvSpPr>
          <p:cNvPr id="5" name="TextBox 4">
            <a:extLst>
              <a:ext uri="{FF2B5EF4-FFF2-40B4-BE49-F238E27FC236}">
                <a16:creationId xmlns:a16="http://schemas.microsoft.com/office/drawing/2014/main" id="{A08AEE7B-0EDA-4AD0-B73A-3ADD3A6C78CF}"/>
              </a:ext>
            </a:extLst>
          </p:cNvPr>
          <p:cNvSpPr txBox="1"/>
          <p:nvPr/>
        </p:nvSpPr>
        <p:spPr>
          <a:xfrm>
            <a:off x="792480" y="1491680"/>
            <a:ext cx="7589520" cy="3952557"/>
          </a:xfrm>
          <a:prstGeom prst="rect">
            <a:avLst/>
          </a:prstGeom>
          <a:noFill/>
        </p:spPr>
        <p:txBody>
          <a:bodyPr wrap="square" rtlCol="0">
            <a:spAutoFit/>
          </a:bodyPr>
          <a:lstStyle/>
          <a:p>
            <a:pPr marL="0" marR="0" indent="228600">
              <a:lnSpc>
                <a:spcPct val="115000"/>
              </a:lnSpc>
              <a:spcBef>
                <a:spcPts val="900"/>
              </a:spcBef>
              <a:spcAft>
                <a:spcPts val="1000"/>
              </a:spcAft>
            </a:pPr>
            <a:r>
              <a:rPr lang="en-US" sz="2400" b="1" baseline="30000" dirty="0">
                <a:effectLst/>
                <a:latin typeface="Calibri" panose="020F0502020204030204" pitchFamily="34" charset="0"/>
              </a:rPr>
              <a:t>46 </a:t>
            </a:r>
            <a:r>
              <a:rPr lang="en-US" sz="2400" dirty="0">
                <a:effectLst/>
                <a:latin typeface="Calibri" panose="020F0502020204030204" pitchFamily="34" charset="0"/>
              </a:rPr>
              <a:t>Now they came to Jericho. As He went out of Jericho with His disciples and a great multitude, blind Bartimaeus, the son of Timaeus, sat by the road begging. </a:t>
            </a:r>
          </a:p>
          <a:p>
            <a:pPr marL="0" marR="0" indent="228600">
              <a:lnSpc>
                <a:spcPct val="115000"/>
              </a:lnSpc>
              <a:spcBef>
                <a:spcPts val="900"/>
              </a:spcBef>
              <a:spcAft>
                <a:spcPts val="1000"/>
              </a:spcAft>
            </a:pPr>
            <a:r>
              <a:rPr lang="en-US" sz="2400" b="1" baseline="30000" dirty="0">
                <a:effectLst/>
                <a:latin typeface="Calibri" panose="020F0502020204030204" pitchFamily="34" charset="0"/>
              </a:rPr>
              <a:t>47</a:t>
            </a:r>
            <a:r>
              <a:rPr lang="en-US" sz="2400" baseline="30000" dirty="0">
                <a:effectLst/>
                <a:latin typeface="Calibri" panose="020F0502020204030204" pitchFamily="34" charset="0"/>
              </a:rPr>
              <a:t> </a:t>
            </a:r>
            <a:r>
              <a:rPr lang="en-US" sz="2400" dirty="0">
                <a:effectLst/>
                <a:latin typeface="Calibri" panose="020F0502020204030204" pitchFamily="34" charset="0"/>
              </a:rPr>
              <a:t>And when he heard that it was Jesus of Nazareth, he began to cry out and say, “Jesus, Son of David, have mercy on me!” </a:t>
            </a:r>
          </a:p>
          <a:p>
            <a:pPr marL="0" marR="0" indent="228600">
              <a:lnSpc>
                <a:spcPct val="115000"/>
              </a:lnSpc>
              <a:spcBef>
                <a:spcPts val="900"/>
              </a:spcBef>
              <a:spcAft>
                <a:spcPts val="1000"/>
              </a:spcAft>
            </a:pPr>
            <a:r>
              <a:rPr lang="en-US" sz="2400" b="1" baseline="30000" dirty="0">
                <a:effectLst/>
                <a:latin typeface="Calibri" panose="020F0502020204030204" pitchFamily="34" charset="0"/>
              </a:rPr>
              <a:t>48 </a:t>
            </a:r>
            <a:r>
              <a:rPr lang="en-US" sz="2400" dirty="0">
                <a:effectLst/>
                <a:latin typeface="Calibri" panose="020F0502020204030204" pitchFamily="34" charset="0"/>
              </a:rPr>
              <a:t>Then many warned him to be quiet; but he cried out all the more, “Son of David, have mercy on me!” </a:t>
            </a:r>
          </a:p>
        </p:txBody>
      </p:sp>
    </p:spTree>
    <p:extLst>
      <p:ext uri="{BB962C8B-B14F-4D97-AF65-F5344CB8AC3E}">
        <p14:creationId xmlns:p14="http://schemas.microsoft.com/office/powerpoint/2010/main" val="409371928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391797" y="449312"/>
            <a:ext cx="8433719" cy="861774"/>
          </a:xfrm>
          <a:prstGeom prst="rect">
            <a:avLst/>
          </a:prstGeom>
          <a:noFill/>
        </p:spPr>
        <p:txBody>
          <a:bodyPr wrap="none" lIns="91440" tIns="45720" rIns="91440" bIns="45720">
            <a:spAutoFit/>
          </a:bodyPr>
          <a:lstStyle/>
          <a:p>
            <a:pPr algn="ctr"/>
            <a:r>
              <a:rPr lang="en-US" sz="5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 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433160" y="1170672"/>
            <a:ext cx="6277680" cy="707886"/>
          </a:xfrm>
          <a:prstGeom prst="rect">
            <a:avLst/>
          </a:prstGeom>
          <a:noFill/>
        </p:spPr>
        <p:txBody>
          <a:bodyPr wrap="none" lIns="91440" tIns="45720" rIns="91440" bIns="45720">
            <a:spAutoFit/>
          </a:bodyPr>
          <a:lstStyle/>
          <a:p>
            <a:pPr algn="ctr"/>
            <a:r>
              <a:rPr lang="en-US" sz="40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
        <p:nvSpPr>
          <p:cNvPr id="6" name="Rectangle: Rounded Corners 5">
            <a:extLst>
              <a:ext uri="{FF2B5EF4-FFF2-40B4-BE49-F238E27FC236}">
                <a16:creationId xmlns:a16="http://schemas.microsoft.com/office/drawing/2014/main" id="{C7AB0173-941D-42D0-8E53-2153DDBEE546}"/>
              </a:ext>
            </a:extLst>
          </p:cNvPr>
          <p:cNvSpPr/>
          <p:nvPr/>
        </p:nvSpPr>
        <p:spPr>
          <a:xfrm>
            <a:off x="634915" y="2077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600" dirty="0">
                <a:solidFill>
                  <a:schemeClr val="tx1"/>
                </a:solidFill>
                <a:latin typeface="Tisa Offc Serif Pro" panose="02010504030101020102" pitchFamily="2" charset="0"/>
              </a:rPr>
              <a:t>Assume Responsibility (v. 47)</a:t>
            </a:r>
          </a:p>
        </p:txBody>
      </p:sp>
    </p:spTree>
    <p:extLst>
      <p:ext uri="{BB962C8B-B14F-4D97-AF65-F5344CB8AC3E}">
        <p14:creationId xmlns:p14="http://schemas.microsoft.com/office/powerpoint/2010/main" val="33508410"/>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228B3F8-82AB-4401-82D5-894191A86177}"/>
              </a:ext>
            </a:extLst>
          </p:cNvPr>
          <p:cNvSpPr/>
          <p:nvPr/>
        </p:nvSpPr>
        <p:spPr>
          <a:xfrm>
            <a:off x="2692400" y="614510"/>
            <a:ext cx="5953760"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800" dirty="0">
                <a:solidFill>
                  <a:schemeClr val="accent4">
                    <a:lumMod val="20000"/>
                    <a:lumOff val="80000"/>
                  </a:schemeClr>
                </a:solidFill>
                <a:latin typeface="Tisa Offc Serif Pro" panose="02010504030101020102" pitchFamily="2" charset="0"/>
              </a:rPr>
              <a:t>Assume Responsibility (v. 47)</a:t>
            </a:r>
          </a:p>
        </p:txBody>
      </p:sp>
      <p:sp>
        <p:nvSpPr>
          <p:cNvPr id="3" name="TextBox 2">
            <a:extLst>
              <a:ext uri="{FF2B5EF4-FFF2-40B4-BE49-F238E27FC236}">
                <a16:creationId xmlns:a16="http://schemas.microsoft.com/office/drawing/2014/main" id="{8EDE24B2-92E5-4E51-B12C-B82DB08CDDC0}"/>
              </a:ext>
            </a:extLst>
          </p:cNvPr>
          <p:cNvSpPr txBox="1"/>
          <p:nvPr/>
        </p:nvSpPr>
        <p:spPr>
          <a:xfrm>
            <a:off x="787400" y="1910080"/>
            <a:ext cx="7569200" cy="1938992"/>
          </a:xfrm>
          <a:prstGeom prst="rect">
            <a:avLst/>
          </a:prstGeom>
          <a:noFill/>
        </p:spPr>
        <p:txBody>
          <a:bodyPr wrap="square" rtlCol="0">
            <a:spAutoFit/>
          </a:bodyPr>
          <a:lstStyle/>
          <a:p>
            <a:pPr marL="457200" indent="-457200">
              <a:buFont typeface="+mj-lt"/>
              <a:buAutoNum type="alphaUcPeriod"/>
            </a:pPr>
            <a:r>
              <a:rPr lang="en-US" sz="2400" u="sng" dirty="0"/>
              <a:t>Bartimaeus took it on himself to get help from the Lord</a:t>
            </a:r>
          </a:p>
          <a:p>
            <a:pPr marL="914400" lvl="1" indent="-457200">
              <a:buFont typeface="+mj-lt"/>
              <a:buAutoNum type="arabicPeriod"/>
            </a:pPr>
            <a:r>
              <a:rPr lang="en-US" sz="2400" i="1" dirty="0"/>
              <a:t>Didn’t wait for someone else to act for him</a:t>
            </a:r>
          </a:p>
          <a:p>
            <a:pPr marL="914400" lvl="1" indent="-457200">
              <a:buFont typeface="+mj-lt"/>
              <a:buAutoNum type="arabicPeriod"/>
            </a:pPr>
            <a:r>
              <a:rPr lang="en-US" sz="2400" i="1" dirty="0"/>
              <a:t>Didn’t blame others for his lack of access to Jesus</a:t>
            </a:r>
          </a:p>
          <a:p>
            <a:pPr marL="914400" lvl="1" indent="-457200">
              <a:buFont typeface="+mj-lt"/>
              <a:buAutoNum type="arabicPeriod"/>
            </a:pPr>
            <a:r>
              <a:rPr lang="en-US" sz="2400" i="1" dirty="0"/>
              <a:t>Didn’t sit in pool of self-pity about being blind and poor</a:t>
            </a:r>
          </a:p>
        </p:txBody>
      </p:sp>
    </p:spTree>
    <p:extLst>
      <p:ext uri="{BB962C8B-B14F-4D97-AF65-F5344CB8AC3E}">
        <p14:creationId xmlns:p14="http://schemas.microsoft.com/office/powerpoint/2010/main" val="3725203820"/>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228B3F8-82AB-4401-82D5-894191A86177}"/>
              </a:ext>
            </a:extLst>
          </p:cNvPr>
          <p:cNvSpPr/>
          <p:nvPr/>
        </p:nvSpPr>
        <p:spPr>
          <a:xfrm>
            <a:off x="2692400" y="614510"/>
            <a:ext cx="5953760"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800" dirty="0">
                <a:solidFill>
                  <a:schemeClr val="accent4">
                    <a:lumMod val="20000"/>
                    <a:lumOff val="80000"/>
                  </a:schemeClr>
                </a:solidFill>
                <a:latin typeface="Tisa Offc Serif Pro" panose="02010504030101020102" pitchFamily="2" charset="0"/>
              </a:rPr>
              <a:t>Assume Responsibility (v. 47)</a:t>
            </a:r>
          </a:p>
        </p:txBody>
      </p:sp>
      <p:sp>
        <p:nvSpPr>
          <p:cNvPr id="3" name="TextBox 2">
            <a:extLst>
              <a:ext uri="{FF2B5EF4-FFF2-40B4-BE49-F238E27FC236}">
                <a16:creationId xmlns:a16="http://schemas.microsoft.com/office/drawing/2014/main" id="{8EDE24B2-92E5-4E51-B12C-B82DB08CDDC0}"/>
              </a:ext>
            </a:extLst>
          </p:cNvPr>
          <p:cNvSpPr txBox="1"/>
          <p:nvPr/>
        </p:nvSpPr>
        <p:spPr>
          <a:xfrm>
            <a:off x="787400" y="1910080"/>
            <a:ext cx="7858760" cy="2062103"/>
          </a:xfrm>
          <a:prstGeom prst="rect">
            <a:avLst/>
          </a:prstGeom>
          <a:noFill/>
        </p:spPr>
        <p:txBody>
          <a:bodyPr wrap="square" rtlCol="0">
            <a:spAutoFit/>
          </a:bodyPr>
          <a:lstStyle/>
          <a:p>
            <a:pPr marL="457200" indent="-457200">
              <a:buFont typeface="+mj-lt"/>
              <a:buAutoNum type="alphaUcPeriod"/>
            </a:pPr>
            <a:r>
              <a:rPr lang="en-US" sz="2400" u="sng" dirty="0"/>
              <a:t>Bartimaeus took it on himself to get help from the Lord</a:t>
            </a:r>
          </a:p>
          <a:p>
            <a:pPr marL="457200" indent="-457200">
              <a:buFont typeface="+mj-lt"/>
              <a:buAutoNum type="alphaUcPeriod"/>
            </a:pPr>
            <a:endParaRPr lang="en-US" sz="800" u="sng" dirty="0"/>
          </a:p>
          <a:p>
            <a:pPr marL="457200" indent="-457200">
              <a:buFont typeface="+mj-lt"/>
              <a:buAutoNum type="alphaUcPeriod"/>
            </a:pPr>
            <a:r>
              <a:rPr lang="en-US" sz="2400" u="sng" dirty="0"/>
              <a:t>Take responsibility for your own sin / mistakes</a:t>
            </a:r>
          </a:p>
          <a:p>
            <a:pPr marL="914400" lvl="1" indent="-457200">
              <a:buFont typeface="+mj-lt"/>
              <a:buAutoNum type="arabicPeriod"/>
            </a:pPr>
            <a:r>
              <a:rPr lang="en-US" sz="2400" i="1" dirty="0"/>
              <a:t>Adam and Eve shifted blame (Gen. 3:12-13)</a:t>
            </a:r>
          </a:p>
          <a:p>
            <a:pPr marL="914400" lvl="1" indent="-457200">
              <a:buFont typeface="+mj-lt"/>
              <a:buAutoNum type="arabicPeriod"/>
            </a:pPr>
            <a:r>
              <a:rPr lang="en-US" sz="2400" i="1" dirty="0"/>
              <a:t>Each bear our own sin (Ezek. 18:4, 20)</a:t>
            </a:r>
          </a:p>
          <a:p>
            <a:pPr marL="914400" lvl="1" indent="-457200">
              <a:buFont typeface="+mj-lt"/>
              <a:buAutoNum type="arabicPeriod"/>
            </a:pPr>
            <a:r>
              <a:rPr lang="en-US" sz="2400" i="1" dirty="0"/>
              <a:t>Each will give an account for self (Rom. 14:12)</a:t>
            </a:r>
          </a:p>
        </p:txBody>
      </p:sp>
    </p:spTree>
    <p:extLst>
      <p:ext uri="{BB962C8B-B14F-4D97-AF65-F5344CB8AC3E}">
        <p14:creationId xmlns:p14="http://schemas.microsoft.com/office/powerpoint/2010/main" val="129718127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228B3F8-82AB-4401-82D5-894191A86177}"/>
              </a:ext>
            </a:extLst>
          </p:cNvPr>
          <p:cNvSpPr/>
          <p:nvPr/>
        </p:nvSpPr>
        <p:spPr>
          <a:xfrm>
            <a:off x="2692400" y="614510"/>
            <a:ext cx="5953760"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800" dirty="0">
                <a:solidFill>
                  <a:schemeClr val="accent4">
                    <a:lumMod val="20000"/>
                    <a:lumOff val="80000"/>
                  </a:schemeClr>
                </a:solidFill>
                <a:latin typeface="Tisa Offc Serif Pro" panose="02010504030101020102" pitchFamily="2" charset="0"/>
              </a:rPr>
              <a:t>Assume Responsibility (v. 47)</a:t>
            </a:r>
          </a:p>
        </p:txBody>
      </p:sp>
      <p:sp>
        <p:nvSpPr>
          <p:cNvPr id="3" name="TextBox 2">
            <a:extLst>
              <a:ext uri="{FF2B5EF4-FFF2-40B4-BE49-F238E27FC236}">
                <a16:creationId xmlns:a16="http://schemas.microsoft.com/office/drawing/2014/main" id="{8EDE24B2-92E5-4E51-B12C-B82DB08CDDC0}"/>
              </a:ext>
            </a:extLst>
          </p:cNvPr>
          <p:cNvSpPr txBox="1"/>
          <p:nvPr/>
        </p:nvSpPr>
        <p:spPr>
          <a:xfrm>
            <a:off x="787400" y="1910080"/>
            <a:ext cx="7858760" cy="3662541"/>
          </a:xfrm>
          <a:prstGeom prst="rect">
            <a:avLst/>
          </a:prstGeom>
          <a:noFill/>
        </p:spPr>
        <p:txBody>
          <a:bodyPr wrap="square" rtlCol="0">
            <a:spAutoFit/>
          </a:bodyPr>
          <a:lstStyle/>
          <a:p>
            <a:pPr marL="457200" indent="-457200">
              <a:buFont typeface="+mj-lt"/>
              <a:buAutoNum type="alphaUcPeriod"/>
            </a:pPr>
            <a:r>
              <a:rPr lang="en-US" sz="2400" u="sng" dirty="0"/>
              <a:t>Bartimaeus took it on himself to get help from the Lord</a:t>
            </a:r>
          </a:p>
          <a:p>
            <a:pPr marL="457200" indent="-457200">
              <a:buFont typeface="+mj-lt"/>
              <a:buAutoNum type="alphaUcPeriod"/>
            </a:pPr>
            <a:endParaRPr lang="en-US" sz="800" u="sng" dirty="0"/>
          </a:p>
          <a:p>
            <a:pPr marL="457200" indent="-457200">
              <a:buFont typeface="+mj-lt"/>
              <a:buAutoNum type="alphaUcPeriod"/>
            </a:pPr>
            <a:r>
              <a:rPr lang="en-US" sz="2400" u="sng" dirty="0"/>
              <a:t>Take responsibility for your own sin / mistakes</a:t>
            </a:r>
          </a:p>
          <a:p>
            <a:pPr marL="457200" indent="-457200">
              <a:buFont typeface="+mj-lt"/>
              <a:buAutoNum type="alphaUcPeriod"/>
            </a:pPr>
            <a:endParaRPr lang="en-US" sz="800" u="sng" dirty="0"/>
          </a:p>
          <a:p>
            <a:pPr marL="457200" indent="-457200">
              <a:buFont typeface="+mj-lt"/>
              <a:buAutoNum type="alphaUcPeriod"/>
            </a:pPr>
            <a:r>
              <a:rPr lang="en-US" sz="2400" u="sng" dirty="0"/>
              <a:t>Take responsibility for own conformity to the word</a:t>
            </a:r>
          </a:p>
          <a:p>
            <a:pPr marL="914400" lvl="1" indent="-457200">
              <a:buFont typeface="+mj-lt"/>
              <a:buAutoNum type="arabicPeriod"/>
            </a:pPr>
            <a:r>
              <a:rPr lang="en-US" sz="2400" i="1" dirty="0"/>
              <a:t>Must save self (Acts 2:40)</a:t>
            </a:r>
          </a:p>
          <a:p>
            <a:pPr marL="914400" lvl="1" indent="-457200">
              <a:buFont typeface="+mj-lt"/>
              <a:buAutoNum type="arabicPeriod"/>
            </a:pPr>
            <a:r>
              <a:rPr lang="en-US" sz="2400" i="1" dirty="0"/>
              <a:t>The treasurer took responsibility to act (Acts 8:36)</a:t>
            </a:r>
          </a:p>
          <a:p>
            <a:pPr marL="914400" lvl="1" indent="-457200">
              <a:buFont typeface="+mj-lt"/>
              <a:buAutoNum type="arabicPeriod"/>
            </a:pPr>
            <a:r>
              <a:rPr lang="en-US" sz="2400" i="1" dirty="0"/>
              <a:t>Rather than:</a:t>
            </a:r>
          </a:p>
          <a:p>
            <a:pPr marL="1371600" lvl="2" indent="-457200">
              <a:buFont typeface="Arial" panose="020B0604020202020204" pitchFamily="34" charset="0"/>
              <a:buChar char="•"/>
            </a:pPr>
            <a:r>
              <a:rPr lang="en-US" sz="2400" dirty="0"/>
              <a:t>Reason: “If the situation was different…”</a:t>
            </a:r>
          </a:p>
          <a:p>
            <a:pPr marL="1371600" lvl="2" indent="-457200">
              <a:buFont typeface="Arial" panose="020B0604020202020204" pitchFamily="34" charset="0"/>
              <a:buChar char="•"/>
            </a:pPr>
            <a:r>
              <a:rPr lang="en-US" sz="2400" dirty="0"/>
              <a:t>Wonder: “What can I do…?”</a:t>
            </a:r>
          </a:p>
          <a:p>
            <a:pPr marL="1371600" lvl="2" indent="-457200">
              <a:buFont typeface="Arial" panose="020B0604020202020204" pitchFamily="34" charset="0"/>
              <a:buChar char="•"/>
            </a:pPr>
            <a:r>
              <a:rPr lang="en-US" sz="2400" dirty="0"/>
              <a:t>Point to others as the cause of your failure</a:t>
            </a:r>
          </a:p>
        </p:txBody>
      </p:sp>
    </p:spTree>
    <p:extLst>
      <p:ext uri="{BB962C8B-B14F-4D97-AF65-F5344CB8AC3E}">
        <p14:creationId xmlns:p14="http://schemas.microsoft.com/office/powerpoint/2010/main" val="2531421560"/>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391797" y="449312"/>
            <a:ext cx="8433719" cy="861774"/>
          </a:xfrm>
          <a:prstGeom prst="rect">
            <a:avLst/>
          </a:prstGeom>
          <a:noFill/>
        </p:spPr>
        <p:txBody>
          <a:bodyPr wrap="none" lIns="91440" tIns="45720" rIns="91440" bIns="45720">
            <a:spAutoFit/>
          </a:bodyPr>
          <a:lstStyle/>
          <a:p>
            <a:pPr algn="ctr"/>
            <a:r>
              <a:rPr lang="en-US" sz="5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 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433160" y="1170672"/>
            <a:ext cx="6277680" cy="707886"/>
          </a:xfrm>
          <a:prstGeom prst="rect">
            <a:avLst/>
          </a:prstGeom>
          <a:noFill/>
        </p:spPr>
        <p:txBody>
          <a:bodyPr wrap="none" lIns="91440" tIns="45720" rIns="91440" bIns="45720">
            <a:spAutoFit/>
          </a:bodyPr>
          <a:lstStyle/>
          <a:p>
            <a:pPr algn="ctr"/>
            <a:r>
              <a:rPr lang="en-US" sz="40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
        <p:nvSpPr>
          <p:cNvPr id="6" name="Rectangle: Rounded Corners 5">
            <a:extLst>
              <a:ext uri="{FF2B5EF4-FFF2-40B4-BE49-F238E27FC236}">
                <a16:creationId xmlns:a16="http://schemas.microsoft.com/office/drawing/2014/main" id="{C7AB0173-941D-42D0-8E53-2153DDBEE546}"/>
              </a:ext>
            </a:extLst>
          </p:cNvPr>
          <p:cNvSpPr/>
          <p:nvPr/>
        </p:nvSpPr>
        <p:spPr>
          <a:xfrm>
            <a:off x="634915" y="2077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600" dirty="0">
                <a:solidFill>
                  <a:schemeClr val="bg1">
                    <a:lumMod val="50000"/>
                  </a:schemeClr>
                </a:solidFill>
                <a:latin typeface="Tisa Offc Serif Pro" panose="02010504030101020102" pitchFamily="2" charset="0"/>
              </a:rPr>
              <a:t>Assume Responsibility (v. 47)</a:t>
            </a:r>
          </a:p>
        </p:txBody>
      </p:sp>
      <p:sp>
        <p:nvSpPr>
          <p:cNvPr id="11" name="Rectangle: Rounded Corners 10">
            <a:extLst>
              <a:ext uri="{FF2B5EF4-FFF2-40B4-BE49-F238E27FC236}">
                <a16:creationId xmlns:a16="http://schemas.microsoft.com/office/drawing/2014/main" id="{ADFE5D5F-16AB-4E5F-B58E-4F6DD2326B3B}"/>
              </a:ext>
            </a:extLst>
          </p:cNvPr>
          <p:cNvSpPr/>
          <p:nvPr/>
        </p:nvSpPr>
        <p:spPr>
          <a:xfrm>
            <a:off x="634915" y="27753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tx1"/>
                </a:solidFill>
                <a:latin typeface="Tisa Offc Serif Pro" panose="02010504030101020102" pitchFamily="2" charset="0"/>
              </a:rPr>
              <a:t>Believe You Can Change (v. 51)</a:t>
            </a:r>
          </a:p>
        </p:txBody>
      </p:sp>
    </p:spTree>
    <p:extLst>
      <p:ext uri="{BB962C8B-B14F-4D97-AF65-F5344CB8AC3E}">
        <p14:creationId xmlns:p14="http://schemas.microsoft.com/office/powerpoint/2010/main" val="3417884686"/>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C0C850CC-D5E8-462D-A2B9-3E51640CD968}"/>
              </a:ext>
            </a:extLst>
          </p:cNvPr>
          <p:cNvSpPr/>
          <p:nvPr/>
        </p:nvSpPr>
        <p:spPr>
          <a:xfrm>
            <a:off x="2712720" y="682340"/>
            <a:ext cx="600971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accent4">
                    <a:lumMod val="20000"/>
                    <a:lumOff val="80000"/>
                  </a:schemeClr>
                </a:solidFill>
                <a:effectLst>
                  <a:outerShdw blurRad="38100" dist="38100" dir="2700000" algn="tl">
                    <a:srgbClr val="000000">
                      <a:alpha val="43137"/>
                    </a:srgbClr>
                  </a:outerShdw>
                </a:effectLst>
                <a:latin typeface="Tisa Offc Serif Pro" panose="02010504030101020102" pitchFamily="2" charset="0"/>
              </a:rPr>
              <a:t>Believe You Can Change (v. 51)</a:t>
            </a:r>
          </a:p>
        </p:txBody>
      </p:sp>
      <p:sp>
        <p:nvSpPr>
          <p:cNvPr id="4" name="TextBox 3">
            <a:extLst>
              <a:ext uri="{FF2B5EF4-FFF2-40B4-BE49-F238E27FC236}">
                <a16:creationId xmlns:a16="http://schemas.microsoft.com/office/drawing/2014/main" id="{572FD389-9D1B-4C35-9A16-F1C6DE20677A}"/>
              </a:ext>
            </a:extLst>
          </p:cNvPr>
          <p:cNvSpPr txBox="1"/>
          <p:nvPr/>
        </p:nvSpPr>
        <p:spPr>
          <a:xfrm>
            <a:off x="787400" y="1910080"/>
            <a:ext cx="7569200" cy="1692771"/>
          </a:xfrm>
          <a:prstGeom prst="rect">
            <a:avLst/>
          </a:prstGeom>
          <a:noFill/>
        </p:spPr>
        <p:txBody>
          <a:bodyPr wrap="square" rtlCol="0">
            <a:spAutoFit/>
          </a:bodyPr>
          <a:lstStyle/>
          <a:p>
            <a:pPr marL="457200" indent="-457200">
              <a:buFont typeface="+mj-lt"/>
              <a:buAutoNum type="alphaUcPeriod"/>
            </a:pPr>
            <a:r>
              <a:rPr lang="en-US" sz="2400" u="sng" dirty="0"/>
              <a:t>Though blind – believed that with Jesus he could see</a:t>
            </a:r>
          </a:p>
          <a:p>
            <a:pPr marL="457200" indent="-457200">
              <a:buFont typeface="+mj-lt"/>
              <a:buAutoNum type="alphaUcPeriod"/>
            </a:pPr>
            <a:endParaRPr lang="en-US" sz="800" dirty="0"/>
          </a:p>
          <a:p>
            <a:pPr marL="457200" indent="-457200">
              <a:buFont typeface="+mj-lt"/>
              <a:buAutoNum type="alphaUcPeriod"/>
            </a:pPr>
            <a:r>
              <a:rPr lang="en-US" sz="2400" u="sng" dirty="0"/>
              <a:t>In contrast some feel powerless – think they are stuck</a:t>
            </a:r>
          </a:p>
          <a:p>
            <a:pPr marL="914400" lvl="1" indent="-457200">
              <a:buFont typeface="+mj-lt"/>
              <a:buAutoNum type="arabicPeriod"/>
            </a:pPr>
            <a:r>
              <a:rPr lang="en-US" sz="2400" i="1" dirty="0"/>
              <a:t>Wish they could do better</a:t>
            </a:r>
          </a:p>
          <a:p>
            <a:pPr marL="914400" lvl="1" indent="-457200">
              <a:buFont typeface="+mj-lt"/>
              <a:buAutoNum type="arabicPeriod"/>
            </a:pPr>
            <a:r>
              <a:rPr lang="en-US" sz="2400" i="1" dirty="0"/>
              <a:t>But they are victims of circumstance &amp; others</a:t>
            </a:r>
          </a:p>
        </p:txBody>
      </p:sp>
    </p:spTree>
    <p:extLst>
      <p:ext uri="{BB962C8B-B14F-4D97-AF65-F5344CB8AC3E}">
        <p14:creationId xmlns:p14="http://schemas.microsoft.com/office/powerpoint/2010/main" val="97216324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3" end="3"/>
                                            </p:txEl>
                                          </p:spTgt>
                                        </p:tgtEl>
                                        <p:attrNameLst>
                                          <p:attrName>style.visibility</p:attrName>
                                        </p:attrNameLst>
                                      </p:cBhvr>
                                      <p:to>
                                        <p:strVal val="visible"/>
                                      </p:to>
                                    </p:set>
                                    <p:animEffect transition="in" filter="fade">
                                      <p:cBhvr>
                                        <p:cTn id="14" dur="1000"/>
                                        <p:tgtEl>
                                          <p:spTgt spid="4">
                                            <p:txEl>
                                              <p:pRg st="3" end="3"/>
                                            </p:txEl>
                                          </p:spTgt>
                                        </p:tgtEl>
                                      </p:cBhvr>
                                    </p:animEffect>
                                    <p:anim calcmode="lin" valueType="num">
                                      <p:cBhvr>
                                        <p:cTn id="1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C0C850CC-D5E8-462D-A2B9-3E51640CD968}"/>
              </a:ext>
            </a:extLst>
          </p:cNvPr>
          <p:cNvSpPr/>
          <p:nvPr/>
        </p:nvSpPr>
        <p:spPr>
          <a:xfrm>
            <a:off x="2712720" y="682340"/>
            <a:ext cx="600971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accent4">
                    <a:lumMod val="20000"/>
                    <a:lumOff val="80000"/>
                  </a:schemeClr>
                </a:solidFill>
                <a:effectLst>
                  <a:outerShdw blurRad="38100" dist="38100" dir="2700000" algn="tl">
                    <a:srgbClr val="000000">
                      <a:alpha val="43137"/>
                    </a:srgbClr>
                  </a:outerShdw>
                </a:effectLst>
                <a:latin typeface="Tisa Offc Serif Pro" panose="02010504030101020102" pitchFamily="2" charset="0"/>
              </a:rPr>
              <a:t>Believe You Can Change (v. 51)</a:t>
            </a:r>
          </a:p>
        </p:txBody>
      </p:sp>
      <p:sp>
        <p:nvSpPr>
          <p:cNvPr id="4" name="TextBox 3">
            <a:extLst>
              <a:ext uri="{FF2B5EF4-FFF2-40B4-BE49-F238E27FC236}">
                <a16:creationId xmlns:a16="http://schemas.microsoft.com/office/drawing/2014/main" id="{572FD389-9D1B-4C35-9A16-F1C6DE20677A}"/>
              </a:ext>
            </a:extLst>
          </p:cNvPr>
          <p:cNvSpPr txBox="1"/>
          <p:nvPr/>
        </p:nvSpPr>
        <p:spPr>
          <a:xfrm>
            <a:off x="787400" y="1910080"/>
            <a:ext cx="7569200" cy="3416320"/>
          </a:xfrm>
          <a:prstGeom prst="rect">
            <a:avLst/>
          </a:prstGeom>
          <a:noFill/>
        </p:spPr>
        <p:txBody>
          <a:bodyPr wrap="square" rtlCol="0">
            <a:spAutoFit/>
          </a:bodyPr>
          <a:lstStyle/>
          <a:p>
            <a:pPr marL="457200" indent="-457200">
              <a:buFont typeface="+mj-lt"/>
              <a:buAutoNum type="alphaUcPeriod"/>
            </a:pPr>
            <a:r>
              <a:rPr lang="en-US" sz="2400" u="sng" dirty="0"/>
              <a:t>Though blind – believed that with Jesus he could see</a:t>
            </a:r>
          </a:p>
          <a:p>
            <a:pPr marL="457200" indent="-457200">
              <a:buFont typeface="+mj-lt"/>
              <a:buAutoNum type="alphaUcPeriod"/>
            </a:pPr>
            <a:endParaRPr lang="en-US" sz="800" dirty="0"/>
          </a:p>
          <a:p>
            <a:pPr marL="457200" indent="-457200">
              <a:buFont typeface="+mj-lt"/>
              <a:buAutoNum type="alphaUcPeriod"/>
            </a:pPr>
            <a:r>
              <a:rPr lang="en-US" sz="2400" u="sng" dirty="0"/>
              <a:t>In contrast some feel powerless – think they are stuck</a:t>
            </a:r>
          </a:p>
          <a:p>
            <a:pPr marL="457200" indent="-457200">
              <a:buFont typeface="+mj-lt"/>
              <a:buAutoNum type="alphaUcPeriod"/>
            </a:pPr>
            <a:endParaRPr lang="en-US" sz="800" u="sng" dirty="0"/>
          </a:p>
          <a:p>
            <a:pPr marL="457200" indent="-457200">
              <a:buFont typeface="+mj-lt"/>
              <a:buAutoNum type="alphaUcPeriod"/>
            </a:pPr>
            <a:r>
              <a:rPr lang="en-US" sz="2400" u="sng" dirty="0"/>
              <a:t>You have the power to change</a:t>
            </a:r>
          </a:p>
          <a:p>
            <a:pPr marL="914400" lvl="1" indent="-457200">
              <a:buFont typeface="+mj-lt"/>
              <a:buAutoNum type="arabicPeriod"/>
            </a:pPr>
            <a:r>
              <a:rPr lang="en-US" sz="2400" i="1" dirty="0"/>
              <a:t>Can overcome sin – Corinthians did (1 Cor. 6:9-11)</a:t>
            </a:r>
          </a:p>
          <a:p>
            <a:pPr marL="914400" lvl="1" indent="-457200">
              <a:buFont typeface="+mj-lt"/>
              <a:buAutoNum type="arabicPeriod"/>
            </a:pPr>
            <a:r>
              <a:rPr lang="en-US" sz="2400" i="1" dirty="0"/>
              <a:t>Can make a drastic change – Saul did (Acts 9)</a:t>
            </a:r>
          </a:p>
          <a:p>
            <a:pPr marL="914400" lvl="1" indent="-457200">
              <a:buFont typeface="+mj-lt"/>
              <a:buAutoNum type="arabicPeriod"/>
            </a:pPr>
            <a:r>
              <a:rPr lang="en-US" sz="2400" i="1" dirty="0"/>
              <a:t>Can overcome being raised in sin – Abraham did (Gen. 12:1-ff)</a:t>
            </a:r>
          </a:p>
          <a:p>
            <a:pPr marL="914400" lvl="1" indent="-457200">
              <a:buFont typeface="+mj-lt"/>
              <a:buAutoNum type="arabicPeriod"/>
            </a:pPr>
            <a:endParaRPr lang="en-US" sz="800" i="1" dirty="0"/>
          </a:p>
          <a:p>
            <a:pPr marL="457200" indent="-457200">
              <a:buFont typeface="+mj-lt"/>
              <a:buAutoNum type="alphaUcPeriod"/>
            </a:pPr>
            <a:r>
              <a:rPr lang="en-US" sz="2400" u="sng" dirty="0"/>
              <a:t>You can change!</a:t>
            </a:r>
          </a:p>
        </p:txBody>
      </p:sp>
    </p:spTree>
    <p:extLst>
      <p:ext uri="{BB962C8B-B14F-4D97-AF65-F5344CB8AC3E}">
        <p14:creationId xmlns:p14="http://schemas.microsoft.com/office/powerpoint/2010/main" val="2571862494"/>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4" end="4"/>
                                            </p:txEl>
                                          </p:spTgt>
                                        </p:tgtEl>
                                        <p:attrNameLst>
                                          <p:attrName>style.visibility</p:attrName>
                                        </p:attrNameLst>
                                      </p:cBhvr>
                                      <p:to>
                                        <p:strVal val="visible"/>
                                      </p:to>
                                    </p:set>
                                    <p:animEffect transition="in" filter="fade">
                                      <p:cBhvr>
                                        <p:cTn id="14" dur="1000"/>
                                        <p:tgtEl>
                                          <p:spTgt spid="4">
                                            <p:txEl>
                                              <p:pRg st="4" end="4"/>
                                            </p:txEl>
                                          </p:spTgt>
                                        </p:tgtEl>
                                      </p:cBhvr>
                                    </p:animEffect>
                                    <p:anim calcmode="lin" valueType="num">
                                      <p:cBhvr>
                                        <p:cTn id="1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1000"/>
                                        <p:tgtEl>
                                          <p:spTgt spid="4">
                                            <p:txEl>
                                              <p:pRg st="5" end="5"/>
                                            </p:txEl>
                                          </p:spTgt>
                                        </p:tgtEl>
                                      </p:cBhvr>
                                    </p:animEffect>
                                    <p:anim calcmode="lin" valueType="num">
                                      <p:cBhvr>
                                        <p:cTn id="2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1000"/>
                                        <p:tgtEl>
                                          <p:spTgt spid="4">
                                            <p:txEl>
                                              <p:pRg st="6" end="6"/>
                                            </p:txEl>
                                          </p:spTgt>
                                        </p:tgtEl>
                                      </p:cBhvr>
                                    </p:animEffect>
                                    <p:anim calcmode="lin" valueType="num">
                                      <p:cBhvr>
                                        <p:cTn id="2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1000"/>
                                        <p:tgtEl>
                                          <p:spTgt spid="4">
                                            <p:txEl>
                                              <p:pRg st="7" end="7"/>
                                            </p:txEl>
                                          </p:spTgt>
                                        </p:tgtEl>
                                      </p:cBhvr>
                                    </p:animEffect>
                                    <p:anim calcmode="lin" valueType="num">
                                      <p:cBhvr>
                                        <p:cTn id="3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1000"/>
                                        <p:tgtEl>
                                          <p:spTgt spid="4">
                                            <p:txEl>
                                              <p:pRg st="9" end="9"/>
                                            </p:txEl>
                                          </p:spTgt>
                                        </p:tgtEl>
                                      </p:cBhvr>
                                    </p:animEffect>
                                    <p:anim calcmode="lin" valueType="num">
                                      <p:cBhvr>
                                        <p:cTn id="4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5"/>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391797" y="449312"/>
            <a:ext cx="8433719" cy="861774"/>
          </a:xfrm>
          <a:prstGeom prst="rect">
            <a:avLst/>
          </a:prstGeom>
          <a:noFill/>
        </p:spPr>
        <p:txBody>
          <a:bodyPr wrap="none" lIns="91440" tIns="45720" rIns="91440" bIns="45720">
            <a:spAutoFit/>
          </a:bodyPr>
          <a:lstStyle/>
          <a:p>
            <a:pPr algn="ctr"/>
            <a:r>
              <a:rPr lang="en-US" sz="5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 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433160" y="1170672"/>
            <a:ext cx="6277680" cy="707886"/>
          </a:xfrm>
          <a:prstGeom prst="rect">
            <a:avLst/>
          </a:prstGeom>
          <a:noFill/>
        </p:spPr>
        <p:txBody>
          <a:bodyPr wrap="none" lIns="91440" tIns="45720" rIns="91440" bIns="45720">
            <a:spAutoFit/>
          </a:bodyPr>
          <a:lstStyle/>
          <a:p>
            <a:pPr algn="ctr"/>
            <a:r>
              <a:rPr lang="en-US" sz="40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
        <p:nvSpPr>
          <p:cNvPr id="6" name="Rectangle: Rounded Corners 5">
            <a:extLst>
              <a:ext uri="{FF2B5EF4-FFF2-40B4-BE49-F238E27FC236}">
                <a16:creationId xmlns:a16="http://schemas.microsoft.com/office/drawing/2014/main" id="{C7AB0173-941D-42D0-8E53-2153DDBEE546}"/>
              </a:ext>
            </a:extLst>
          </p:cNvPr>
          <p:cNvSpPr/>
          <p:nvPr/>
        </p:nvSpPr>
        <p:spPr>
          <a:xfrm>
            <a:off x="634915" y="2077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600" dirty="0">
                <a:solidFill>
                  <a:schemeClr val="bg1">
                    <a:lumMod val="50000"/>
                  </a:schemeClr>
                </a:solidFill>
                <a:latin typeface="Tisa Offc Serif Pro" panose="02010504030101020102" pitchFamily="2" charset="0"/>
              </a:rPr>
              <a:t>Assume Responsibility (v. 47)</a:t>
            </a:r>
          </a:p>
        </p:txBody>
      </p:sp>
      <p:sp>
        <p:nvSpPr>
          <p:cNvPr id="11" name="Rectangle: Rounded Corners 10">
            <a:extLst>
              <a:ext uri="{FF2B5EF4-FFF2-40B4-BE49-F238E27FC236}">
                <a16:creationId xmlns:a16="http://schemas.microsoft.com/office/drawing/2014/main" id="{ADFE5D5F-16AB-4E5F-B58E-4F6DD2326B3B}"/>
              </a:ext>
            </a:extLst>
          </p:cNvPr>
          <p:cNvSpPr/>
          <p:nvPr/>
        </p:nvSpPr>
        <p:spPr>
          <a:xfrm>
            <a:off x="634915" y="27753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bg1">
                    <a:lumMod val="50000"/>
                  </a:schemeClr>
                </a:solidFill>
                <a:latin typeface="Tisa Offc Serif Pro" panose="02010504030101020102" pitchFamily="2" charset="0"/>
              </a:rPr>
              <a:t>Believe You Can Change (v. 51)</a:t>
            </a:r>
          </a:p>
        </p:txBody>
      </p:sp>
      <p:sp>
        <p:nvSpPr>
          <p:cNvPr id="12" name="Rectangle: Rounded Corners 11">
            <a:extLst>
              <a:ext uri="{FF2B5EF4-FFF2-40B4-BE49-F238E27FC236}">
                <a16:creationId xmlns:a16="http://schemas.microsoft.com/office/drawing/2014/main" id="{3BE8F862-2282-4A14-9638-EA08055FEE07}"/>
              </a:ext>
            </a:extLst>
          </p:cNvPr>
          <p:cNvSpPr/>
          <p:nvPr/>
        </p:nvSpPr>
        <p:spPr>
          <a:xfrm>
            <a:off x="634915" y="34730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tx1"/>
                </a:solidFill>
                <a:latin typeface="Tisa Offc Serif Pro" panose="02010504030101020102" pitchFamily="2" charset="0"/>
              </a:rPr>
              <a:t>Focus on Your Real Need (v. 51)</a:t>
            </a:r>
          </a:p>
        </p:txBody>
      </p:sp>
    </p:spTree>
    <p:extLst>
      <p:ext uri="{BB962C8B-B14F-4D97-AF65-F5344CB8AC3E}">
        <p14:creationId xmlns:p14="http://schemas.microsoft.com/office/powerpoint/2010/main" val="396779084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B3A5CA3-AC8F-449F-9758-73D61B38E843}"/>
              </a:ext>
            </a:extLst>
          </p:cNvPr>
          <p:cNvSpPr/>
          <p:nvPr/>
        </p:nvSpPr>
        <p:spPr>
          <a:xfrm>
            <a:off x="2641600" y="597770"/>
            <a:ext cx="599955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accent4">
                    <a:lumMod val="20000"/>
                    <a:lumOff val="80000"/>
                  </a:schemeClr>
                </a:solidFill>
                <a:latin typeface="Tisa Offc Serif Pro" panose="02010504030101020102" pitchFamily="2" charset="0"/>
              </a:rPr>
              <a:t>Focus on Your Real Need (v. 51)</a:t>
            </a:r>
          </a:p>
        </p:txBody>
      </p:sp>
      <p:sp>
        <p:nvSpPr>
          <p:cNvPr id="3" name="TextBox 2">
            <a:extLst>
              <a:ext uri="{FF2B5EF4-FFF2-40B4-BE49-F238E27FC236}">
                <a16:creationId xmlns:a16="http://schemas.microsoft.com/office/drawing/2014/main" id="{A5A14E47-341E-4DF2-B3AF-3CE3A7FF4BE9}"/>
              </a:ext>
            </a:extLst>
          </p:cNvPr>
          <p:cNvSpPr txBox="1"/>
          <p:nvPr/>
        </p:nvSpPr>
        <p:spPr>
          <a:xfrm>
            <a:off x="787400" y="1910080"/>
            <a:ext cx="7569200" cy="1569660"/>
          </a:xfrm>
          <a:prstGeom prst="rect">
            <a:avLst/>
          </a:prstGeom>
          <a:noFill/>
        </p:spPr>
        <p:txBody>
          <a:bodyPr wrap="square" rtlCol="0">
            <a:spAutoFit/>
          </a:bodyPr>
          <a:lstStyle/>
          <a:p>
            <a:pPr marL="457200" indent="-457200">
              <a:buFont typeface="+mj-lt"/>
              <a:buAutoNum type="alphaUcPeriod"/>
            </a:pPr>
            <a:r>
              <a:rPr lang="en-US" sz="2400" u="sng" dirty="0"/>
              <a:t>Bartimaeus knew the misery of blindness and poverty</a:t>
            </a:r>
          </a:p>
          <a:p>
            <a:pPr marL="914400" lvl="1" indent="-457200">
              <a:buFont typeface="+mj-lt"/>
              <a:buAutoNum type="arabicPeriod"/>
            </a:pPr>
            <a:r>
              <a:rPr lang="en-US" sz="2400" i="1" dirty="0"/>
              <a:t>As a beggar – people could give him money</a:t>
            </a:r>
          </a:p>
          <a:p>
            <a:pPr marL="914400" lvl="1" indent="-457200">
              <a:buFont typeface="+mj-lt"/>
              <a:buAutoNum type="arabicPeriod"/>
            </a:pPr>
            <a:r>
              <a:rPr lang="en-US" sz="2400" i="1" dirty="0"/>
              <a:t>None of those could give him sight</a:t>
            </a:r>
          </a:p>
          <a:p>
            <a:pPr marL="914400" lvl="1" indent="-457200">
              <a:buFont typeface="+mj-lt"/>
              <a:buAutoNum type="arabicPeriod"/>
            </a:pPr>
            <a:r>
              <a:rPr lang="en-US" sz="2400" i="1" dirty="0"/>
              <a:t>His real need was gaining his sight!</a:t>
            </a:r>
          </a:p>
        </p:txBody>
      </p:sp>
    </p:spTree>
    <p:extLst>
      <p:ext uri="{BB962C8B-B14F-4D97-AF65-F5344CB8AC3E}">
        <p14:creationId xmlns:p14="http://schemas.microsoft.com/office/powerpoint/2010/main" val="2216645195"/>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B3A5CA3-AC8F-449F-9758-73D61B38E843}"/>
              </a:ext>
            </a:extLst>
          </p:cNvPr>
          <p:cNvSpPr/>
          <p:nvPr/>
        </p:nvSpPr>
        <p:spPr>
          <a:xfrm>
            <a:off x="2641600" y="597770"/>
            <a:ext cx="599955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accent4">
                    <a:lumMod val="20000"/>
                    <a:lumOff val="80000"/>
                  </a:schemeClr>
                </a:solidFill>
                <a:latin typeface="Tisa Offc Serif Pro" panose="02010504030101020102" pitchFamily="2" charset="0"/>
              </a:rPr>
              <a:t>Focus on Your Real Need (v. 51)</a:t>
            </a:r>
          </a:p>
        </p:txBody>
      </p:sp>
      <p:sp>
        <p:nvSpPr>
          <p:cNvPr id="3" name="TextBox 2">
            <a:extLst>
              <a:ext uri="{FF2B5EF4-FFF2-40B4-BE49-F238E27FC236}">
                <a16:creationId xmlns:a16="http://schemas.microsoft.com/office/drawing/2014/main" id="{A5A14E47-341E-4DF2-B3AF-3CE3A7FF4BE9}"/>
              </a:ext>
            </a:extLst>
          </p:cNvPr>
          <p:cNvSpPr txBox="1"/>
          <p:nvPr/>
        </p:nvSpPr>
        <p:spPr>
          <a:xfrm>
            <a:off x="787400" y="1910080"/>
            <a:ext cx="7569200" cy="2431435"/>
          </a:xfrm>
          <a:prstGeom prst="rect">
            <a:avLst/>
          </a:prstGeom>
          <a:noFill/>
        </p:spPr>
        <p:txBody>
          <a:bodyPr wrap="square" rtlCol="0">
            <a:spAutoFit/>
          </a:bodyPr>
          <a:lstStyle/>
          <a:p>
            <a:pPr marL="457200" indent="-457200">
              <a:buFont typeface="+mj-lt"/>
              <a:buAutoNum type="alphaUcPeriod"/>
            </a:pPr>
            <a:r>
              <a:rPr lang="en-US" sz="2400" u="sng" dirty="0"/>
              <a:t>Bartimaeus knew the misery of blindness and poverty</a:t>
            </a:r>
          </a:p>
          <a:p>
            <a:pPr marL="457200" indent="-457200">
              <a:buFont typeface="+mj-lt"/>
              <a:buAutoNum type="alphaUcPeriod"/>
            </a:pPr>
            <a:endParaRPr lang="en-US" sz="800" u="sng" dirty="0"/>
          </a:p>
          <a:p>
            <a:pPr marL="457200" indent="-457200">
              <a:buFont typeface="+mj-lt"/>
              <a:buAutoNum type="alphaUcPeriod"/>
            </a:pPr>
            <a:r>
              <a:rPr lang="en-US" sz="2400" u="sng" dirty="0"/>
              <a:t>You real need:</a:t>
            </a:r>
          </a:p>
          <a:p>
            <a:pPr marL="914400" lvl="1" indent="-457200">
              <a:buFont typeface="+mj-lt"/>
              <a:buAutoNum type="arabicPeriod"/>
            </a:pPr>
            <a:r>
              <a:rPr lang="en-US" sz="2400" i="1" dirty="0"/>
              <a:t>May be forgiveness of sins</a:t>
            </a:r>
          </a:p>
          <a:p>
            <a:pPr marL="1371600" lvl="2" indent="-457200">
              <a:buFont typeface="+mj-lt"/>
              <a:buAutoNum type="alphaLcPeriod"/>
            </a:pPr>
            <a:r>
              <a:rPr lang="en-US" sz="2400" dirty="0"/>
              <a:t>May have many crying needs (financial, health)</a:t>
            </a:r>
          </a:p>
          <a:p>
            <a:pPr marL="1371600" lvl="2" indent="-457200">
              <a:buFont typeface="+mj-lt"/>
              <a:buAutoNum type="alphaLcPeriod"/>
            </a:pPr>
            <a:r>
              <a:rPr lang="en-US" sz="2400" dirty="0"/>
              <a:t>Without forgiveness – will be lost (John 8:21; Rom. 6:23)</a:t>
            </a:r>
          </a:p>
        </p:txBody>
      </p:sp>
    </p:spTree>
    <p:extLst>
      <p:ext uri="{BB962C8B-B14F-4D97-AF65-F5344CB8AC3E}">
        <p14:creationId xmlns:p14="http://schemas.microsoft.com/office/powerpoint/2010/main" val="4088744457"/>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2D9C4E2-1E58-4D34-8090-794C7B439166}"/>
              </a:ext>
            </a:extLst>
          </p:cNvPr>
          <p:cNvSpPr/>
          <p:nvPr/>
        </p:nvSpPr>
        <p:spPr>
          <a:xfrm>
            <a:off x="487680" y="406400"/>
            <a:ext cx="8168640" cy="6055360"/>
          </a:xfrm>
          <a:prstGeom prst="roundRect">
            <a:avLst>
              <a:gd name="adj" fmla="val 307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984F4CE0-B00F-4B21-BEDF-AD8C32A59A7D}"/>
              </a:ext>
            </a:extLst>
          </p:cNvPr>
          <p:cNvSpPr txBox="1"/>
          <p:nvPr/>
        </p:nvSpPr>
        <p:spPr>
          <a:xfrm>
            <a:off x="650240" y="731520"/>
            <a:ext cx="7589520" cy="584775"/>
          </a:xfrm>
          <a:prstGeom prst="rect">
            <a:avLst/>
          </a:prstGeom>
          <a:noFill/>
        </p:spPr>
        <p:txBody>
          <a:bodyPr wrap="square" rtlCol="0">
            <a:spAutoFit/>
          </a:bodyPr>
          <a:lstStyle/>
          <a:p>
            <a:pPr algn="ctr"/>
            <a:r>
              <a:rPr lang="en-US" sz="3200" b="1" dirty="0"/>
              <a:t>Mark 10:46-52</a:t>
            </a:r>
          </a:p>
        </p:txBody>
      </p:sp>
      <p:sp>
        <p:nvSpPr>
          <p:cNvPr id="5" name="TextBox 4">
            <a:extLst>
              <a:ext uri="{FF2B5EF4-FFF2-40B4-BE49-F238E27FC236}">
                <a16:creationId xmlns:a16="http://schemas.microsoft.com/office/drawing/2014/main" id="{A08AEE7B-0EDA-4AD0-B73A-3ADD3A6C78CF}"/>
              </a:ext>
            </a:extLst>
          </p:cNvPr>
          <p:cNvSpPr txBox="1"/>
          <p:nvPr/>
        </p:nvSpPr>
        <p:spPr>
          <a:xfrm>
            <a:off x="792480" y="1400240"/>
            <a:ext cx="7589520" cy="4031553"/>
          </a:xfrm>
          <a:prstGeom prst="rect">
            <a:avLst/>
          </a:prstGeom>
          <a:noFill/>
        </p:spPr>
        <p:txBody>
          <a:bodyPr wrap="square" rtlCol="0">
            <a:spAutoFit/>
          </a:bodyPr>
          <a:lstStyle/>
          <a:p>
            <a:pPr marL="0" marR="0" indent="228600">
              <a:lnSpc>
                <a:spcPct val="115000"/>
              </a:lnSpc>
              <a:spcBef>
                <a:spcPts val="0"/>
              </a:spcBef>
              <a:spcAft>
                <a:spcPts val="0"/>
              </a:spcAft>
            </a:pPr>
            <a:r>
              <a:rPr lang="en-US" sz="2400" b="1" baseline="30000" dirty="0">
                <a:effectLst/>
                <a:latin typeface="Calibri" panose="020F0502020204030204" pitchFamily="34" charset="0"/>
              </a:rPr>
              <a:t>49</a:t>
            </a:r>
            <a:r>
              <a:rPr lang="en-US" sz="2400" baseline="30000" dirty="0">
                <a:effectLst/>
                <a:latin typeface="Calibri" panose="020F0502020204030204" pitchFamily="34" charset="0"/>
              </a:rPr>
              <a:t> </a:t>
            </a:r>
            <a:r>
              <a:rPr lang="en-US" sz="2400" dirty="0">
                <a:effectLst/>
                <a:latin typeface="Calibri" panose="020F0502020204030204" pitchFamily="34" charset="0"/>
              </a:rPr>
              <a:t>So Jesus stood still and commanded him to be called. </a:t>
            </a:r>
          </a:p>
          <a:p>
            <a:pPr marL="0" marR="0" indent="228600">
              <a:lnSpc>
                <a:spcPct val="115000"/>
              </a:lnSpc>
              <a:spcBef>
                <a:spcPts val="0"/>
              </a:spcBef>
              <a:spcAft>
                <a:spcPts val="0"/>
              </a:spcAft>
            </a:pPr>
            <a:r>
              <a:rPr lang="en-US" sz="2400" dirty="0">
                <a:effectLst/>
                <a:latin typeface="Calibri" panose="020F0502020204030204" pitchFamily="34" charset="0"/>
              </a:rPr>
              <a:t>Then they called the blind man, saying to him, “Be of good cheer. Rise, He is calling you.” </a:t>
            </a:r>
          </a:p>
          <a:p>
            <a:pPr marL="0" marR="0" indent="228600">
              <a:lnSpc>
                <a:spcPct val="115000"/>
              </a:lnSpc>
              <a:spcBef>
                <a:spcPts val="0"/>
              </a:spcBef>
              <a:spcAft>
                <a:spcPts val="0"/>
              </a:spcAft>
            </a:pPr>
            <a:endParaRPr lang="en-US" sz="2400" baseline="30000" dirty="0">
              <a:latin typeface="Calibri" panose="020F0502020204030204" pitchFamily="34" charset="0"/>
            </a:endParaRPr>
          </a:p>
          <a:p>
            <a:pPr marL="0" marR="0" indent="228600">
              <a:lnSpc>
                <a:spcPct val="115000"/>
              </a:lnSpc>
              <a:spcBef>
                <a:spcPts val="0"/>
              </a:spcBef>
              <a:spcAft>
                <a:spcPts val="0"/>
              </a:spcAft>
            </a:pPr>
            <a:r>
              <a:rPr lang="en-US" sz="2400" b="1" baseline="30000" dirty="0">
                <a:effectLst/>
                <a:latin typeface="Calibri" panose="020F0502020204030204" pitchFamily="34" charset="0"/>
              </a:rPr>
              <a:t>50</a:t>
            </a:r>
            <a:r>
              <a:rPr lang="en-US" sz="2400" baseline="30000" dirty="0">
                <a:effectLst/>
                <a:latin typeface="Calibri" panose="020F0502020204030204" pitchFamily="34" charset="0"/>
              </a:rPr>
              <a:t> </a:t>
            </a:r>
            <a:r>
              <a:rPr lang="en-US" sz="2400" dirty="0">
                <a:effectLst/>
                <a:latin typeface="Calibri" panose="020F0502020204030204" pitchFamily="34" charset="0"/>
              </a:rPr>
              <a:t>And throwing aside his garment, he rose and came to Jesus. </a:t>
            </a:r>
          </a:p>
          <a:p>
            <a:pPr marL="0" marR="0" indent="228600">
              <a:lnSpc>
                <a:spcPct val="115000"/>
              </a:lnSpc>
              <a:spcBef>
                <a:spcPts val="0"/>
              </a:spcBef>
              <a:spcAft>
                <a:spcPts val="0"/>
              </a:spcAft>
            </a:pPr>
            <a:endParaRPr lang="en-US" sz="2400" baseline="30000" dirty="0">
              <a:latin typeface="Calibri" panose="020F0502020204030204" pitchFamily="34" charset="0"/>
            </a:endParaRPr>
          </a:p>
          <a:p>
            <a:pPr marL="0" marR="0" indent="228600">
              <a:lnSpc>
                <a:spcPct val="115000"/>
              </a:lnSpc>
              <a:spcBef>
                <a:spcPts val="0"/>
              </a:spcBef>
              <a:spcAft>
                <a:spcPts val="0"/>
              </a:spcAft>
            </a:pPr>
            <a:r>
              <a:rPr lang="en-US" sz="2400" b="1" baseline="30000" dirty="0">
                <a:effectLst/>
                <a:latin typeface="Calibri" panose="020F0502020204030204" pitchFamily="34" charset="0"/>
              </a:rPr>
              <a:t>51</a:t>
            </a:r>
            <a:r>
              <a:rPr lang="en-US" sz="2400" baseline="30000" dirty="0">
                <a:effectLst/>
                <a:latin typeface="Calibri" panose="020F0502020204030204" pitchFamily="34" charset="0"/>
              </a:rPr>
              <a:t> </a:t>
            </a:r>
            <a:r>
              <a:rPr lang="en-US" sz="2400" dirty="0">
                <a:effectLst/>
                <a:latin typeface="Calibri" panose="020F0502020204030204" pitchFamily="34" charset="0"/>
              </a:rPr>
              <a:t>So Jesus answered and said to him, “What do you want Me to do for you?” The blind man said to Him, “</a:t>
            </a:r>
            <a:r>
              <a:rPr lang="en-US" sz="2400" dirty="0" err="1">
                <a:effectLst/>
                <a:latin typeface="Calibri" panose="020F0502020204030204" pitchFamily="34" charset="0"/>
              </a:rPr>
              <a:t>Rabboni</a:t>
            </a:r>
            <a:r>
              <a:rPr lang="en-US" sz="2400" dirty="0">
                <a:effectLst/>
                <a:latin typeface="Calibri" panose="020F0502020204030204" pitchFamily="34" charset="0"/>
              </a:rPr>
              <a:t>, that I may receive my sight.”</a:t>
            </a:r>
            <a:endParaRPr lang="en-US" sz="2400" dirty="0"/>
          </a:p>
        </p:txBody>
      </p:sp>
    </p:spTree>
    <p:extLst>
      <p:ext uri="{BB962C8B-B14F-4D97-AF65-F5344CB8AC3E}">
        <p14:creationId xmlns:p14="http://schemas.microsoft.com/office/powerpoint/2010/main" val="4008230811"/>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B3A5CA3-AC8F-449F-9758-73D61B38E843}"/>
              </a:ext>
            </a:extLst>
          </p:cNvPr>
          <p:cNvSpPr/>
          <p:nvPr/>
        </p:nvSpPr>
        <p:spPr>
          <a:xfrm>
            <a:off x="2641600" y="597770"/>
            <a:ext cx="599955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accent4">
                    <a:lumMod val="20000"/>
                    <a:lumOff val="80000"/>
                  </a:schemeClr>
                </a:solidFill>
                <a:latin typeface="Tisa Offc Serif Pro" panose="02010504030101020102" pitchFamily="2" charset="0"/>
              </a:rPr>
              <a:t>Focus on Your Real Need (v. 51)</a:t>
            </a:r>
          </a:p>
        </p:txBody>
      </p:sp>
      <p:sp>
        <p:nvSpPr>
          <p:cNvPr id="3" name="TextBox 2">
            <a:extLst>
              <a:ext uri="{FF2B5EF4-FFF2-40B4-BE49-F238E27FC236}">
                <a16:creationId xmlns:a16="http://schemas.microsoft.com/office/drawing/2014/main" id="{A5A14E47-341E-4DF2-B3AF-3CE3A7FF4BE9}"/>
              </a:ext>
            </a:extLst>
          </p:cNvPr>
          <p:cNvSpPr txBox="1"/>
          <p:nvPr/>
        </p:nvSpPr>
        <p:spPr>
          <a:xfrm>
            <a:off x="787400" y="1910080"/>
            <a:ext cx="7569200" cy="3170099"/>
          </a:xfrm>
          <a:prstGeom prst="rect">
            <a:avLst/>
          </a:prstGeom>
          <a:noFill/>
        </p:spPr>
        <p:txBody>
          <a:bodyPr wrap="square" rtlCol="0">
            <a:spAutoFit/>
          </a:bodyPr>
          <a:lstStyle/>
          <a:p>
            <a:pPr marL="457200" indent="-457200">
              <a:buFont typeface="+mj-lt"/>
              <a:buAutoNum type="alphaUcPeriod"/>
            </a:pPr>
            <a:r>
              <a:rPr lang="en-US" sz="2400" u="sng" dirty="0"/>
              <a:t>Bartimaeus knew the misery of blindness and poverty</a:t>
            </a:r>
          </a:p>
          <a:p>
            <a:pPr marL="457200" indent="-457200">
              <a:buFont typeface="+mj-lt"/>
              <a:buAutoNum type="alphaUcPeriod"/>
            </a:pPr>
            <a:endParaRPr lang="en-US" sz="800" u="sng" dirty="0"/>
          </a:p>
          <a:p>
            <a:pPr marL="457200" indent="-457200">
              <a:buFont typeface="+mj-lt"/>
              <a:buAutoNum type="alphaUcPeriod"/>
            </a:pPr>
            <a:r>
              <a:rPr lang="en-US" sz="2400" u="sng" dirty="0"/>
              <a:t>You real need:</a:t>
            </a:r>
          </a:p>
          <a:p>
            <a:pPr marL="914400" lvl="1" indent="-457200">
              <a:buFont typeface="+mj-lt"/>
              <a:buAutoNum type="arabicPeriod"/>
            </a:pPr>
            <a:r>
              <a:rPr lang="en-US" sz="2400" i="1" dirty="0"/>
              <a:t>May be forgiveness of sins</a:t>
            </a:r>
          </a:p>
          <a:p>
            <a:pPr marL="914400" lvl="1" indent="-457200">
              <a:buFont typeface="+mj-lt"/>
              <a:buAutoNum type="arabicPeriod"/>
            </a:pPr>
            <a:r>
              <a:rPr lang="en-US" sz="2400" i="1" dirty="0"/>
              <a:t>May be to get your priorities straight</a:t>
            </a:r>
          </a:p>
          <a:p>
            <a:pPr marL="1371600" lvl="2" indent="-457200">
              <a:buFont typeface="+mj-lt"/>
              <a:buAutoNum type="alphaLcPeriod"/>
            </a:pPr>
            <a:r>
              <a:rPr lang="en-US" sz="2400" dirty="0"/>
              <a:t>Have multiple things that call for your attention</a:t>
            </a:r>
          </a:p>
          <a:p>
            <a:pPr marL="1371600" lvl="2" indent="-457200">
              <a:buFont typeface="+mj-lt"/>
              <a:buAutoNum type="alphaLcPeriod"/>
            </a:pPr>
            <a:r>
              <a:rPr lang="en-US" sz="2400" dirty="0"/>
              <a:t>Set God as first and foremost (1 Pet. 3:15)</a:t>
            </a:r>
          </a:p>
          <a:p>
            <a:pPr marL="1371600" lvl="2" indent="-457200">
              <a:buFont typeface="+mj-lt"/>
              <a:buAutoNum type="alphaLcPeriod"/>
            </a:pPr>
            <a:r>
              <a:rPr lang="en-US" sz="2400" dirty="0"/>
              <a:t>Can easily fool self into thinking we have our priorities in line (Matt. 19:16-22)</a:t>
            </a:r>
          </a:p>
        </p:txBody>
      </p:sp>
    </p:spTree>
    <p:extLst>
      <p:ext uri="{BB962C8B-B14F-4D97-AF65-F5344CB8AC3E}">
        <p14:creationId xmlns:p14="http://schemas.microsoft.com/office/powerpoint/2010/main" val="1226922141"/>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B3A5CA3-AC8F-449F-9758-73D61B38E843}"/>
              </a:ext>
            </a:extLst>
          </p:cNvPr>
          <p:cNvSpPr/>
          <p:nvPr/>
        </p:nvSpPr>
        <p:spPr>
          <a:xfrm>
            <a:off x="2641600" y="597770"/>
            <a:ext cx="599955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accent4">
                    <a:lumMod val="20000"/>
                    <a:lumOff val="80000"/>
                  </a:schemeClr>
                </a:solidFill>
                <a:latin typeface="Tisa Offc Serif Pro" panose="02010504030101020102" pitchFamily="2" charset="0"/>
              </a:rPr>
              <a:t>Focus on Your Real Need (v. 51)</a:t>
            </a:r>
          </a:p>
        </p:txBody>
      </p:sp>
      <p:sp>
        <p:nvSpPr>
          <p:cNvPr id="3" name="TextBox 2">
            <a:extLst>
              <a:ext uri="{FF2B5EF4-FFF2-40B4-BE49-F238E27FC236}">
                <a16:creationId xmlns:a16="http://schemas.microsoft.com/office/drawing/2014/main" id="{A5A14E47-341E-4DF2-B3AF-3CE3A7FF4BE9}"/>
              </a:ext>
            </a:extLst>
          </p:cNvPr>
          <p:cNvSpPr txBox="1"/>
          <p:nvPr/>
        </p:nvSpPr>
        <p:spPr>
          <a:xfrm>
            <a:off x="787400" y="1910080"/>
            <a:ext cx="7569200" cy="2800767"/>
          </a:xfrm>
          <a:prstGeom prst="rect">
            <a:avLst/>
          </a:prstGeom>
          <a:noFill/>
        </p:spPr>
        <p:txBody>
          <a:bodyPr wrap="square" rtlCol="0">
            <a:spAutoFit/>
          </a:bodyPr>
          <a:lstStyle/>
          <a:p>
            <a:pPr marL="457200" indent="-457200">
              <a:buFont typeface="+mj-lt"/>
              <a:buAutoNum type="alphaUcPeriod"/>
            </a:pPr>
            <a:r>
              <a:rPr lang="en-US" sz="2400" u="sng" dirty="0"/>
              <a:t>Bartimaeus knew the misery of blindness and poverty</a:t>
            </a:r>
          </a:p>
          <a:p>
            <a:pPr marL="457200" indent="-457200">
              <a:buFont typeface="+mj-lt"/>
              <a:buAutoNum type="alphaUcPeriod"/>
            </a:pPr>
            <a:endParaRPr lang="en-US" sz="800" u="sng" dirty="0"/>
          </a:p>
          <a:p>
            <a:pPr marL="457200" indent="-457200">
              <a:buFont typeface="+mj-lt"/>
              <a:buAutoNum type="alphaUcPeriod"/>
            </a:pPr>
            <a:r>
              <a:rPr lang="en-US" sz="2400" u="sng" dirty="0"/>
              <a:t>You real need:</a:t>
            </a:r>
          </a:p>
          <a:p>
            <a:pPr marL="914400" lvl="1" indent="-457200">
              <a:buFont typeface="+mj-lt"/>
              <a:buAutoNum type="arabicPeriod"/>
            </a:pPr>
            <a:r>
              <a:rPr lang="en-US" sz="2400" i="1" dirty="0"/>
              <a:t>May be forgiveness of sins</a:t>
            </a:r>
          </a:p>
          <a:p>
            <a:pPr marL="914400" lvl="1" indent="-457200">
              <a:buFont typeface="+mj-lt"/>
              <a:buAutoNum type="arabicPeriod"/>
            </a:pPr>
            <a:r>
              <a:rPr lang="en-US" sz="2400" i="1" dirty="0"/>
              <a:t>May be to get your priorities straight</a:t>
            </a:r>
          </a:p>
          <a:p>
            <a:pPr marL="914400" lvl="1" indent="-457200">
              <a:buFont typeface="+mj-lt"/>
              <a:buAutoNum type="arabicPeriod"/>
            </a:pPr>
            <a:r>
              <a:rPr lang="en-US" sz="2400" i="1" dirty="0"/>
              <a:t>May be raising your children to fear God</a:t>
            </a:r>
          </a:p>
          <a:p>
            <a:pPr marL="1371600" lvl="2" indent="-457200">
              <a:buFont typeface="+mj-lt"/>
              <a:buAutoNum type="alphaLcPeriod"/>
            </a:pPr>
            <a:r>
              <a:rPr lang="en-US" sz="2400" dirty="0"/>
              <a:t>Have “life” pulling at you – job – etc.</a:t>
            </a:r>
          </a:p>
          <a:p>
            <a:pPr marL="1371600" lvl="2" indent="-457200">
              <a:buFont typeface="+mj-lt"/>
              <a:buAutoNum type="alphaLcPeriod"/>
            </a:pPr>
            <a:r>
              <a:rPr lang="en-US" sz="2400" dirty="0"/>
              <a:t>Must train children in way of God (Eph. 6:1-4)</a:t>
            </a:r>
          </a:p>
        </p:txBody>
      </p:sp>
    </p:spTree>
    <p:extLst>
      <p:ext uri="{BB962C8B-B14F-4D97-AF65-F5344CB8AC3E}">
        <p14:creationId xmlns:p14="http://schemas.microsoft.com/office/powerpoint/2010/main" val="3775008404"/>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Effect transition="in" filter="fade">
                                      <p:cBhvr>
                                        <p:cTn id="14" dur="1000"/>
                                        <p:tgtEl>
                                          <p:spTgt spid="3">
                                            <p:txEl>
                                              <p:pRg st="7" end="7"/>
                                            </p:txEl>
                                          </p:spTgt>
                                        </p:tgtEl>
                                      </p:cBhvr>
                                    </p:animEffect>
                                    <p:anim calcmode="lin" valueType="num">
                                      <p:cBhvr>
                                        <p:cTn id="1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B3A5CA3-AC8F-449F-9758-73D61B38E843}"/>
              </a:ext>
            </a:extLst>
          </p:cNvPr>
          <p:cNvSpPr/>
          <p:nvPr/>
        </p:nvSpPr>
        <p:spPr>
          <a:xfrm>
            <a:off x="2641600" y="597770"/>
            <a:ext cx="599955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accent4">
                    <a:lumMod val="20000"/>
                    <a:lumOff val="80000"/>
                  </a:schemeClr>
                </a:solidFill>
                <a:latin typeface="Tisa Offc Serif Pro" panose="02010504030101020102" pitchFamily="2" charset="0"/>
              </a:rPr>
              <a:t>Focus on Your Real Need (v. 51)</a:t>
            </a:r>
          </a:p>
        </p:txBody>
      </p:sp>
      <p:sp>
        <p:nvSpPr>
          <p:cNvPr id="3" name="TextBox 2">
            <a:extLst>
              <a:ext uri="{FF2B5EF4-FFF2-40B4-BE49-F238E27FC236}">
                <a16:creationId xmlns:a16="http://schemas.microsoft.com/office/drawing/2014/main" id="{A5A14E47-341E-4DF2-B3AF-3CE3A7FF4BE9}"/>
              </a:ext>
            </a:extLst>
          </p:cNvPr>
          <p:cNvSpPr txBox="1"/>
          <p:nvPr/>
        </p:nvSpPr>
        <p:spPr>
          <a:xfrm>
            <a:off x="787400" y="1910080"/>
            <a:ext cx="7569200" cy="4278094"/>
          </a:xfrm>
          <a:prstGeom prst="rect">
            <a:avLst/>
          </a:prstGeom>
          <a:noFill/>
        </p:spPr>
        <p:txBody>
          <a:bodyPr wrap="square" rtlCol="0">
            <a:spAutoFit/>
          </a:bodyPr>
          <a:lstStyle/>
          <a:p>
            <a:pPr marL="457200" indent="-457200">
              <a:buFont typeface="+mj-lt"/>
              <a:buAutoNum type="alphaUcPeriod"/>
            </a:pPr>
            <a:r>
              <a:rPr lang="en-US" sz="2400" u="sng" dirty="0"/>
              <a:t>Bartimaeus knew the misery of blindness and poverty</a:t>
            </a:r>
          </a:p>
          <a:p>
            <a:pPr marL="457200" indent="-457200">
              <a:buFont typeface="+mj-lt"/>
              <a:buAutoNum type="alphaUcPeriod"/>
            </a:pPr>
            <a:endParaRPr lang="en-US" sz="800" u="sng" dirty="0"/>
          </a:p>
          <a:p>
            <a:pPr marL="457200" indent="-457200">
              <a:buFont typeface="+mj-lt"/>
              <a:buAutoNum type="alphaUcPeriod"/>
            </a:pPr>
            <a:r>
              <a:rPr lang="en-US" sz="2400" u="sng" dirty="0"/>
              <a:t>You real need:</a:t>
            </a:r>
          </a:p>
          <a:p>
            <a:pPr marL="914400" lvl="1" indent="-457200">
              <a:buFont typeface="+mj-lt"/>
              <a:buAutoNum type="arabicPeriod"/>
            </a:pPr>
            <a:r>
              <a:rPr lang="en-US" sz="2400" i="1" dirty="0"/>
              <a:t>May be forgiveness of sins</a:t>
            </a:r>
          </a:p>
          <a:p>
            <a:pPr marL="914400" lvl="1" indent="-457200">
              <a:buFont typeface="+mj-lt"/>
              <a:buAutoNum type="arabicPeriod"/>
            </a:pPr>
            <a:r>
              <a:rPr lang="en-US" sz="2400" i="1" dirty="0"/>
              <a:t>May be to get your priorities straight</a:t>
            </a:r>
          </a:p>
          <a:p>
            <a:pPr marL="914400" lvl="1" indent="-457200">
              <a:buFont typeface="+mj-lt"/>
              <a:buAutoNum type="arabicPeriod"/>
            </a:pPr>
            <a:r>
              <a:rPr lang="en-US" sz="2400" i="1" dirty="0"/>
              <a:t>May be raising your children to fear God</a:t>
            </a:r>
          </a:p>
          <a:p>
            <a:pPr marL="914400" lvl="1" indent="-457200">
              <a:buFont typeface="+mj-lt"/>
              <a:buAutoNum type="arabicPeriod"/>
            </a:pPr>
            <a:r>
              <a:rPr lang="en-US" sz="2400" i="1" dirty="0"/>
              <a:t>May be salvaging your marriage</a:t>
            </a:r>
          </a:p>
          <a:p>
            <a:pPr marL="1371600" lvl="2" indent="-457200">
              <a:buFont typeface="+mj-lt"/>
              <a:buAutoNum type="alphaLcPeriod"/>
            </a:pPr>
            <a:r>
              <a:rPr lang="en-US" sz="2400" dirty="0"/>
              <a:t>May be other needs that demand immediate attention (i.e. bills to pay, health issues)</a:t>
            </a:r>
          </a:p>
          <a:p>
            <a:pPr marL="1371600" lvl="2" indent="-457200">
              <a:buFont typeface="+mj-lt"/>
              <a:buAutoNum type="alphaLcPeriod"/>
            </a:pPr>
            <a:r>
              <a:rPr lang="en-US" sz="2400" dirty="0"/>
              <a:t>If your marriage is strained - needs all your attention</a:t>
            </a:r>
          </a:p>
          <a:p>
            <a:pPr marL="1371600" lvl="2" indent="-457200">
              <a:buFont typeface="+mj-lt"/>
              <a:buAutoNum type="alphaLcPeriod"/>
            </a:pPr>
            <a:r>
              <a:rPr lang="en-US" sz="2400" dirty="0"/>
              <a:t>Made a commitment to God (Rom. 7:2-3) </a:t>
            </a:r>
          </a:p>
        </p:txBody>
      </p:sp>
    </p:spTree>
    <p:extLst>
      <p:ext uri="{BB962C8B-B14F-4D97-AF65-F5344CB8AC3E}">
        <p14:creationId xmlns:p14="http://schemas.microsoft.com/office/powerpoint/2010/main" val="362986968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8" end="8"/>
                                            </p:txEl>
                                          </p:spTgt>
                                        </p:tgtEl>
                                        <p:attrNameLst>
                                          <p:attrName>style.visibility</p:attrName>
                                        </p:attrNameLst>
                                      </p:cBhvr>
                                      <p:to>
                                        <p:strVal val="visible"/>
                                      </p:to>
                                    </p:set>
                                    <p:animEffect transition="in" filter="fade">
                                      <p:cBhvr>
                                        <p:cTn id="14" dur="1000"/>
                                        <p:tgtEl>
                                          <p:spTgt spid="3">
                                            <p:txEl>
                                              <p:pRg st="8" end="8"/>
                                            </p:txEl>
                                          </p:spTgt>
                                        </p:tgtEl>
                                      </p:cBhvr>
                                    </p:animEffect>
                                    <p:anim calcmode="lin" valueType="num">
                                      <p:cBhvr>
                                        <p:cTn id="1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fade">
                                      <p:cBhvr>
                                        <p:cTn id="21" dur="1000"/>
                                        <p:tgtEl>
                                          <p:spTgt spid="3">
                                            <p:txEl>
                                              <p:pRg st="9" end="9"/>
                                            </p:txEl>
                                          </p:spTgt>
                                        </p:tgtEl>
                                      </p:cBhvr>
                                    </p:animEffect>
                                    <p:anim calcmode="lin" valueType="num">
                                      <p:cBhvr>
                                        <p:cTn id="2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391797" y="449312"/>
            <a:ext cx="8433719" cy="861774"/>
          </a:xfrm>
          <a:prstGeom prst="rect">
            <a:avLst/>
          </a:prstGeom>
          <a:noFill/>
        </p:spPr>
        <p:txBody>
          <a:bodyPr wrap="none" lIns="91440" tIns="45720" rIns="91440" bIns="45720">
            <a:spAutoFit/>
          </a:bodyPr>
          <a:lstStyle/>
          <a:p>
            <a:pPr algn="ctr"/>
            <a:r>
              <a:rPr lang="en-US" sz="5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 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433160" y="1170672"/>
            <a:ext cx="6277680" cy="707886"/>
          </a:xfrm>
          <a:prstGeom prst="rect">
            <a:avLst/>
          </a:prstGeom>
          <a:noFill/>
        </p:spPr>
        <p:txBody>
          <a:bodyPr wrap="none" lIns="91440" tIns="45720" rIns="91440" bIns="45720">
            <a:spAutoFit/>
          </a:bodyPr>
          <a:lstStyle/>
          <a:p>
            <a:pPr algn="ctr"/>
            <a:r>
              <a:rPr lang="en-US" sz="40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
        <p:nvSpPr>
          <p:cNvPr id="6" name="Rectangle: Rounded Corners 5">
            <a:extLst>
              <a:ext uri="{FF2B5EF4-FFF2-40B4-BE49-F238E27FC236}">
                <a16:creationId xmlns:a16="http://schemas.microsoft.com/office/drawing/2014/main" id="{C7AB0173-941D-42D0-8E53-2153DDBEE546}"/>
              </a:ext>
            </a:extLst>
          </p:cNvPr>
          <p:cNvSpPr/>
          <p:nvPr/>
        </p:nvSpPr>
        <p:spPr>
          <a:xfrm>
            <a:off x="634915" y="2077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600" dirty="0">
                <a:solidFill>
                  <a:schemeClr val="bg1">
                    <a:lumMod val="50000"/>
                  </a:schemeClr>
                </a:solidFill>
                <a:latin typeface="Tisa Offc Serif Pro" panose="02010504030101020102" pitchFamily="2" charset="0"/>
              </a:rPr>
              <a:t>Assume Responsibility (v. 47)</a:t>
            </a:r>
          </a:p>
        </p:txBody>
      </p:sp>
      <p:sp>
        <p:nvSpPr>
          <p:cNvPr id="11" name="Rectangle: Rounded Corners 10">
            <a:extLst>
              <a:ext uri="{FF2B5EF4-FFF2-40B4-BE49-F238E27FC236}">
                <a16:creationId xmlns:a16="http://schemas.microsoft.com/office/drawing/2014/main" id="{ADFE5D5F-16AB-4E5F-B58E-4F6DD2326B3B}"/>
              </a:ext>
            </a:extLst>
          </p:cNvPr>
          <p:cNvSpPr/>
          <p:nvPr/>
        </p:nvSpPr>
        <p:spPr>
          <a:xfrm>
            <a:off x="634915" y="27753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bg1">
                    <a:lumMod val="50000"/>
                  </a:schemeClr>
                </a:solidFill>
                <a:latin typeface="Tisa Offc Serif Pro" panose="02010504030101020102" pitchFamily="2" charset="0"/>
              </a:rPr>
              <a:t>Believe You Can Change (v. 51)</a:t>
            </a:r>
          </a:p>
        </p:txBody>
      </p:sp>
      <p:sp>
        <p:nvSpPr>
          <p:cNvPr id="12" name="Rectangle: Rounded Corners 11">
            <a:extLst>
              <a:ext uri="{FF2B5EF4-FFF2-40B4-BE49-F238E27FC236}">
                <a16:creationId xmlns:a16="http://schemas.microsoft.com/office/drawing/2014/main" id="{3BE8F862-2282-4A14-9638-EA08055FEE07}"/>
              </a:ext>
            </a:extLst>
          </p:cNvPr>
          <p:cNvSpPr/>
          <p:nvPr/>
        </p:nvSpPr>
        <p:spPr>
          <a:xfrm>
            <a:off x="634915" y="34730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bg1">
                    <a:lumMod val="50000"/>
                  </a:schemeClr>
                </a:solidFill>
                <a:latin typeface="Tisa Offc Serif Pro" panose="02010504030101020102" pitchFamily="2" charset="0"/>
              </a:rPr>
              <a:t>Focus on Your Real Need (v. 51)</a:t>
            </a:r>
          </a:p>
        </p:txBody>
      </p:sp>
      <p:sp>
        <p:nvSpPr>
          <p:cNvPr id="13" name="Rectangle: Rounded Corners 12">
            <a:extLst>
              <a:ext uri="{FF2B5EF4-FFF2-40B4-BE49-F238E27FC236}">
                <a16:creationId xmlns:a16="http://schemas.microsoft.com/office/drawing/2014/main" id="{FB8D0D25-149D-4B47-92AC-72445990516D}"/>
              </a:ext>
            </a:extLst>
          </p:cNvPr>
          <p:cNvSpPr/>
          <p:nvPr/>
        </p:nvSpPr>
        <p:spPr>
          <a:xfrm>
            <a:off x="634915" y="41708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4"/>
            </a:pPr>
            <a:r>
              <a:rPr lang="en-US" sz="2600" dirty="0">
                <a:solidFill>
                  <a:schemeClr val="tx1"/>
                </a:solidFill>
                <a:latin typeface="Tisa Offc Serif Pro" panose="02010504030101020102" pitchFamily="2" charset="0"/>
              </a:rPr>
              <a:t>Stop Worrying About What Others Say (v. 48)</a:t>
            </a:r>
          </a:p>
        </p:txBody>
      </p:sp>
    </p:spTree>
    <p:extLst>
      <p:ext uri="{BB962C8B-B14F-4D97-AF65-F5344CB8AC3E}">
        <p14:creationId xmlns:p14="http://schemas.microsoft.com/office/powerpoint/2010/main" val="220587586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1C1C166-64FC-4C80-99F9-BF189E682EFA}"/>
              </a:ext>
            </a:extLst>
          </p:cNvPr>
          <p:cNvSpPr/>
          <p:nvPr/>
        </p:nvSpPr>
        <p:spPr>
          <a:xfrm>
            <a:off x="3037840" y="411600"/>
            <a:ext cx="5369636" cy="990480"/>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4"/>
            </a:pPr>
            <a:r>
              <a:rPr lang="en-US" sz="2600" dirty="0">
                <a:solidFill>
                  <a:schemeClr val="accent4">
                    <a:lumMod val="20000"/>
                    <a:lumOff val="80000"/>
                  </a:schemeClr>
                </a:solidFill>
                <a:latin typeface="Tisa Offc Serif Pro" panose="02010504030101020102" pitchFamily="2" charset="0"/>
              </a:rPr>
              <a:t>Stop Worrying About What Others Say (v. 48)</a:t>
            </a:r>
          </a:p>
        </p:txBody>
      </p:sp>
      <p:sp>
        <p:nvSpPr>
          <p:cNvPr id="3" name="TextBox 2">
            <a:extLst>
              <a:ext uri="{FF2B5EF4-FFF2-40B4-BE49-F238E27FC236}">
                <a16:creationId xmlns:a16="http://schemas.microsoft.com/office/drawing/2014/main" id="{871788FA-5CEB-4507-A33F-290A720B13AE}"/>
              </a:ext>
            </a:extLst>
          </p:cNvPr>
          <p:cNvSpPr txBox="1"/>
          <p:nvPr/>
        </p:nvSpPr>
        <p:spPr>
          <a:xfrm>
            <a:off x="787399" y="1910080"/>
            <a:ext cx="7886337" cy="2308324"/>
          </a:xfrm>
          <a:prstGeom prst="rect">
            <a:avLst/>
          </a:prstGeom>
          <a:noFill/>
        </p:spPr>
        <p:txBody>
          <a:bodyPr wrap="square" rtlCol="0">
            <a:spAutoFit/>
          </a:bodyPr>
          <a:lstStyle/>
          <a:p>
            <a:pPr marL="457200" indent="-457200">
              <a:buFont typeface="+mj-lt"/>
              <a:buAutoNum type="alphaUcPeriod"/>
            </a:pPr>
            <a:r>
              <a:rPr lang="en-US" sz="2400" u="sng" dirty="0"/>
              <a:t>Blind beggar was told to quieten down</a:t>
            </a:r>
          </a:p>
          <a:p>
            <a:pPr marL="914400" lvl="1" indent="-457200">
              <a:buFont typeface="+mj-lt"/>
              <a:buAutoNum type="arabicPeriod"/>
            </a:pPr>
            <a:r>
              <a:rPr lang="en-US" sz="2400" i="1" dirty="0"/>
              <a:t>He cried out to the Lord – then was warned to be quiet</a:t>
            </a:r>
          </a:p>
          <a:p>
            <a:pPr marL="914400" lvl="1" indent="-457200">
              <a:buFont typeface="+mj-lt"/>
              <a:buAutoNum type="arabicPeriod"/>
            </a:pPr>
            <a:r>
              <a:rPr lang="en-US" sz="2400" i="1" dirty="0"/>
              <a:t>But he ignored them</a:t>
            </a:r>
          </a:p>
          <a:p>
            <a:pPr marL="1371600" lvl="2" indent="-457200">
              <a:buFont typeface="+mj-lt"/>
              <a:buAutoNum type="alphaLcPeriod"/>
            </a:pPr>
            <a:r>
              <a:rPr lang="en-US" sz="2400" dirty="0"/>
              <a:t>He was focused on his need</a:t>
            </a:r>
          </a:p>
          <a:p>
            <a:pPr marL="1371600" lvl="2" indent="-457200">
              <a:buFont typeface="+mj-lt"/>
              <a:buAutoNum type="alphaLcPeriod"/>
            </a:pPr>
            <a:r>
              <a:rPr lang="en-US" sz="2400" dirty="0"/>
              <a:t>In fact, he cried out even more!</a:t>
            </a:r>
          </a:p>
          <a:p>
            <a:pPr marL="914400" lvl="1" indent="-457200">
              <a:buFont typeface="+mj-lt"/>
              <a:buAutoNum type="arabicPeriod"/>
            </a:pPr>
            <a:r>
              <a:rPr lang="en-US" sz="2400" i="1" dirty="0"/>
              <a:t>If he had listened to those around – not been healed</a:t>
            </a:r>
          </a:p>
        </p:txBody>
      </p:sp>
    </p:spTree>
    <p:extLst>
      <p:ext uri="{BB962C8B-B14F-4D97-AF65-F5344CB8AC3E}">
        <p14:creationId xmlns:p14="http://schemas.microsoft.com/office/powerpoint/2010/main" val="13631653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1C1C166-64FC-4C80-99F9-BF189E682EFA}"/>
              </a:ext>
            </a:extLst>
          </p:cNvPr>
          <p:cNvSpPr/>
          <p:nvPr/>
        </p:nvSpPr>
        <p:spPr>
          <a:xfrm>
            <a:off x="3037840" y="411600"/>
            <a:ext cx="5369636" cy="990480"/>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4"/>
            </a:pPr>
            <a:r>
              <a:rPr lang="en-US" sz="2600" dirty="0">
                <a:solidFill>
                  <a:schemeClr val="accent4">
                    <a:lumMod val="20000"/>
                    <a:lumOff val="80000"/>
                  </a:schemeClr>
                </a:solidFill>
                <a:latin typeface="Tisa Offc Serif Pro" panose="02010504030101020102" pitchFamily="2" charset="0"/>
              </a:rPr>
              <a:t>Stop Worrying About What Others Say (v. 48)</a:t>
            </a:r>
          </a:p>
        </p:txBody>
      </p:sp>
      <p:sp>
        <p:nvSpPr>
          <p:cNvPr id="3" name="TextBox 2">
            <a:extLst>
              <a:ext uri="{FF2B5EF4-FFF2-40B4-BE49-F238E27FC236}">
                <a16:creationId xmlns:a16="http://schemas.microsoft.com/office/drawing/2014/main" id="{871788FA-5CEB-4507-A33F-290A720B13AE}"/>
              </a:ext>
            </a:extLst>
          </p:cNvPr>
          <p:cNvSpPr txBox="1"/>
          <p:nvPr/>
        </p:nvSpPr>
        <p:spPr>
          <a:xfrm>
            <a:off x="787400" y="1910080"/>
            <a:ext cx="7569200" cy="4832092"/>
          </a:xfrm>
          <a:prstGeom prst="rect">
            <a:avLst/>
          </a:prstGeom>
          <a:noFill/>
        </p:spPr>
        <p:txBody>
          <a:bodyPr wrap="square" rtlCol="0">
            <a:spAutoFit/>
          </a:bodyPr>
          <a:lstStyle/>
          <a:p>
            <a:pPr marL="457200" indent="-457200">
              <a:buFont typeface="+mj-lt"/>
              <a:buAutoNum type="alphaUcPeriod"/>
            </a:pPr>
            <a:r>
              <a:rPr lang="en-US" sz="2400" u="sng" dirty="0"/>
              <a:t>Blind beggar was told to quieten down</a:t>
            </a:r>
          </a:p>
          <a:p>
            <a:pPr marL="457200" indent="-457200">
              <a:buFont typeface="+mj-lt"/>
              <a:buAutoNum type="alphaUcPeriod"/>
            </a:pPr>
            <a:endParaRPr lang="en-US" sz="800" u="sng" dirty="0"/>
          </a:p>
          <a:p>
            <a:pPr marL="457200" indent="-457200">
              <a:buFont typeface="+mj-lt"/>
              <a:buAutoNum type="alphaUcPeriod"/>
            </a:pPr>
            <a:r>
              <a:rPr lang="en-US" sz="2400" u="sng" dirty="0"/>
              <a:t>Others may be giving you the wrong advice</a:t>
            </a:r>
          </a:p>
          <a:p>
            <a:pPr marL="914400" lvl="1" indent="-457200">
              <a:buFont typeface="+mj-lt"/>
              <a:buAutoNum type="arabicPeriod"/>
            </a:pPr>
            <a:r>
              <a:rPr lang="en-US" sz="2400" i="1" dirty="0"/>
              <a:t>May be telling you that you are fine as you are</a:t>
            </a:r>
          </a:p>
          <a:p>
            <a:pPr marL="1371600" lvl="2" indent="-457200">
              <a:buFont typeface="+mj-lt"/>
              <a:buAutoNum type="alphaLcPeriod"/>
            </a:pPr>
            <a:r>
              <a:rPr lang="en-US" sz="2000" dirty="0"/>
              <a:t>You’re not in sin</a:t>
            </a:r>
          </a:p>
          <a:p>
            <a:pPr marL="1371600" lvl="2" indent="-457200">
              <a:buFont typeface="+mj-lt"/>
              <a:buAutoNum type="alphaLcPeriod"/>
            </a:pPr>
            <a:r>
              <a:rPr lang="en-US" sz="2000" dirty="0"/>
              <a:t>If it is “sin” – so what?</a:t>
            </a:r>
          </a:p>
          <a:p>
            <a:pPr marL="1371600" lvl="2" indent="-457200">
              <a:buFont typeface="+mj-lt"/>
              <a:buAutoNum type="alphaLcPeriod"/>
            </a:pPr>
            <a:r>
              <a:rPr lang="en-US" sz="2000" dirty="0"/>
              <a:t>Automatically removed by grace</a:t>
            </a:r>
          </a:p>
          <a:p>
            <a:pPr marL="914400" lvl="1" indent="-457200">
              <a:buFont typeface="+mj-lt"/>
              <a:buAutoNum type="arabicPeriod"/>
            </a:pPr>
            <a:r>
              <a:rPr lang="en-US" sz="2400" i="1" dirty="0"/>
              <a:t>May be ridiculed for being so conscientious</a:t>
            </a:r>
          </a:p>
          <a:p>
            <a:pPr marL="914400" lvl="1" indent="-457200">
              <a:buFont typeface="+mj-lt"/>
              <a:buAutoNum type="arabicPeriod"/>
            </a:pPr>
            <a:r>
              <a:rPr lang="en-US" sz="2400" i="1" dirty="0"/>
              <a:t>May tell you that you’re too strict with children</a:t>
            </a:r>
          </a:p>
          <a:p>
            <a:pPr marL="914400" lvl="1" indent="-457200">
              <a:buFont typeface="+mj-lt"/>
              <a:buAutoNum type="arabicPeriod"/>
            </a:pPr>
            <a:r>
              <a:rPr lang="en-US" sz="2400" i="1" dirty="0"/>
              <a:t>May tell you that you should leave your mate</a:t>
            </a:r>
          </a:p>
          <a:p>
            <a:pPr marL="914400" lvl="1" indent="-457200">
              <a:buFont typeface="+mj-lt"/>
              <a:buAutoNum type="arabicPeriod"/>
            </a:pPr>
            <a:r>
              <a:rPr lang="en-US" sz="2400" i="1" dirty="0"/>
              <a:t>May tell you a dysfunctional family is normal</a:t>
            </a:r>
          </a:p>
          <a:p>
            <a:pPr marL="914400" lvl="1" indent="-457200">
              <a:buFont typeface="+mj-lt"/>
              <a:buAutoNum type="arabicPeriod"/>
            </a:pPr>
            <a:r>
              <a:rPr lang="en-US" sz="2400" i="1" dirty="0"/>
              <a:t>May tell you that your faith – should not get in the way of job, school or fears</a:t>
            </a:r>
          </a:p>
          <a:p>
            <a:pPr marL="914400" lvl="1" indent="-457200">
              <a:buFont typeface="+mj-lt"/>
              <a:buAutoNum type="arabicPeriod"/>
            </a:pPr>
            <a:r>
              <a:rPr lang="en-US" sz="2400" i="1" dirty="0"/>
              <a:t>May tell you don’t need to attend all time</a:t>
            </a:r>
          </a:p>
        </p:txBody>
      </p:sp>
    </p:spTree>
    <p:extLst>
      <p:ext uri="{BB962C8B-B14F-4D97-AF65-F5344CB8AC3E}">
        <p14:creationId xmlns:p14="http://schemas.microsoft.com/office/powerpoint/2010/main" val="3680908864"/>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1000"/>
                                        <p:tgtEl>
                                          <p:spTgt spid="3">
                                            <p:txEl>
                                              <p:pRg st="12" end="12"/>
                                            </p:txEl>
                                          </p:spTgt>
                                        </p:tgtEl>
                                      </p:cBhvr>
                                    </p:animEffect>
                                    <p:anim calcmode="lin" valueType="num">
                                      <p:cBhvr>
                                        <p:cTn id="7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391797" y="449312"/>
            <a:ext cx="8433719" cy="861774"/>
          </a:xfrm>
          <a:prstGeom prst="rect">
            <a:avLst/>
          </a:prstGeom>
          <a:noFill/>
        </p:spPr>
        <p:txBody>
          <a:bodyPr wrap="none" lIns="91440" tIns="45720" rIns="91440" bIns="45720">
            <a:spAutoFit/>
          </a:bodyPr>
          <a:lstStyle/>
          <a:p>
            <a:pPr algn="ctr"/>
            <a:r>
              <a:rPr lang="en-US" sz="5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 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433160" y="1170672"/>
            <a:ext cx="6277680" cy="707886"/>
          </a:xfrm>
          <a:prstGeom prst="rect">
            <a:avLst/>
          </a:prstGeom>
          <a:noFill/>
        </p:spPr>
        <p:txBody>
          <a:bodyPr wrap="none" lIns="91440" tIns="45720" rIns="91440" bIns="45720">
            <a:spAutoFit/>
          </a:bodyPr>
          <a:lstStyle/>
          <a:p>
            <a:pPr algn="ctr"/>
            <a:r>
              <a:rPr lang="en-US" sz="40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
        <p:nvSpPr>
          <p:cNvPr id="6" name="Rectangle: Rounded Corners 5">
            <a:extLst>
              <a:ext uri="{FF2B5EF4-FFF2-40B4-BE49-F238E27FC236}">
                <a16:creationId xmlns:a16="http://schemas.microsoft.com/office/drawing/2014/main" id="{C7AB0173-941D-42D0-8E53-2153DDBEE546}"/>
              </a:ext>
            </a:extLst>
          </p:cNvPr>
          <p:cNvSpPr/>
          <p:nvPr/>
        </p:nvSpPr>
        <p:spPr>
          <a:xfrm>
            <a:off x="634915" y="2077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600" dirty="0">
                <a:solidFill>
                  <a:schemeClr val="bg1">
                    <a:lumMod val="50000"/>
                  </a:schemeClr>
                </a:solidFill>
                <a:latin typeface="Tisa Offc Serif Pro" panose="02010504030101020102" pitchFamily="2" charset="0"/>
              </a:rPr>
              <a:t>Assume Responsibility (v. 47)</a:t>
            </a:r>
          </a:p>
        </p:txBody>
      </p:sp>
      <p:sp>
        <p:nvSpPr>
          <p:cNvPr id="11" name="Rectangle: Rounded Corners 10">
            <a:extLst>
              <a:ext uri="{FF2B5EF4-FFF2-40B4-BE49-F238E27FC236}">
                <a16:creationId xmlns:a16="http://schemas.microsoft.com/office/drawing/2014/main" id="{ADFE5D5F-16AB-4E5F-B58E-4F6DD2326B3B}"/>
              </a:ext>
            </a:extLst>
          </p:cNvPr>
          <p:cNvSpPr/>
          <p:nvPr/>
        </p:nvSpPr>
        <p:spPr>
          <a:xfrm>
            <a:off x="634915" y="27753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bg1">
                    <a:lumMod val="50000"/>
                  </a:schemeClr>
                </a:solidFill>
                <a:latin typeface="Tisa Offc Serif Pro" panose="02010504030101020102" pitchFamily="2" charset="0"/>
              </a:rPr>
              <a:t>Believe You Can Change (v. 51)</a:t>
            </a:r>
          </a:p>
        </p:txBody>
      </p:sp>
      <p:sp>
        <p:nvSpPr>
          <p:cNvPr id="12" name="Rectangle: Rounded Corners 11">
            <a:extLst>
              <a:ext uri="{FF2B5EF4-FFF2-40B4-BE49-F238E27FC236}">
                <a16:creationId xmlns:a16="http://schemas.microsoft.com/office/drawing/2014/main" id="{3BE8F862-2282-4A14-9638-EA08055FEE07}"/>
              </a:ext>
            </a:extLst>
          </p:cNvPr>
          <p:cNvSpPr/>
          <p:nvPr/>
        </p:nvSpPr>
        <p:spPr>
          <a:xfrm>
            <a:off x="634915" y="34730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bg1">
                    <a:lumMod val="50000"/>
                  </a:schemeClr>
                </a:solidFill>
                <a:latin typeface="Tisa Offc Serif Pro" panose="02010504030101020102" pitchFamily="2" charset="0"/>
              </a:rPr>
              <a:t>Focus on Your Real Need (v. 51)</a:t>
            </a:r>
          </a:p>
        </p:txBody>
      </p:sp>
      <p:sp>
        <p:nvSpPr>
          <p:cNvPr id="13" name="Rectangle: Rounded Corners 12">
            <a:extLst>
              <a:ext uri="{FF2B5EF4-FFF2-40B4-BE49-F238E27FC236}">
                <a16:creationId xmlns:a16="http://schemas.microsoft.com/office/drawing/2014/main" id="{FB8D0D25-149D-4B47-92AC-72445990516D}"/>
              </a:ext>
            </a:extLst>
          </p:cNvPr>
          <p:cNvSpPr/>
          <p:nvPr/>
        </p:nvSpPr>
        <p:spPr>
          <a:xfrm>
            <a:off x="634915" y="41708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4"/>
            </a:pPr>
            <a:r>
              <a:rPr lang="en-US" sz="2600" dirty="0">
                <a:solidFill>
                  <a:schemeClr val="bg1">
                    <a:lumMod val="50000"/>
                  </a:schemeClr>
                </a:solidFill>
                <a:latin typeface="Tisa Offc Serif Pro" panose="02010504030101020102" pitchFamily="2" charset="0"/>
              </a:rPr>
              <a:t>Stop Worrying About What Others Say (v. 48)</a:t>
            </a:r>
          </a:p>
        </p:txBody>
      </p:sp>
      <p:sp>
        <p:nvSpPr>
          <p:cNvPr id="14" name="Rectangle: Rounded Corners 13">
            <a:extLst>
              <a:ext uri="{FF2B5EF4-FFF2-40B4-BE49-F238E27FC236}">
                <a16:creationId xmlns:a16="http://schemas.microsoft.com/office/drawing/2014/main" id="{CD9259CA-89CF-4805-BFB5-20C8C56A6064}"/>
              </a:ext>
            </a:extLst>
          </p:cNvPr>
          <p:cNvSpPr/>
          <p:nvPr/>
        </p:nvSpPr>
        <p:spPr>
          <a:xfrm>
            <a:off x="634915" y="4868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5"/>
            </a:pPr>
            <a:r>
              <a:rPr lang="en-US" sz="2600" dirty="0">
                <a:solidFill>
                  <a:schemeClr val="tx1"/>
                </a:solidFill>
                <a:latin typeface="Tisa Offc Serif Pro" panose="02010504030101020102" pitchFamily="2" charset="0"/>
              </a:rPr>
              <a:t>Stop Waiting for the Ideal Circumstance (v. 46)</a:t>
            </a:r>
          </a:p>
        </p:txBody>
      </p:sp>
    </p:spTree>
    <p:extLst>
      <p:ext uri="{BB962C8B-B14F-4D97-AF65-F5344CB8AC3E}">
        <p14:creationId xmlns:p14="http://schemas.microsoft.com/office/powerpoint/2010/main" val="1370506440"/>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2E5ED94-A049-4605-B53A-5BD1B504B27E}"/>
              </a:ext>
            </a:extLst>
          </p:cNvPr>
          <p:cNvSpPr/>
          <p:nvPr/>
        </p:nvSpPr>
        <p:spPr>
          <a:xfrm>
            <a:off x="2733040" y="479430"/>
            <a:ext cx="5837000" cy="922650"/>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5"/>
            </a:pPr>
            <a:r>
              <a:rPr lang="en-US" sz="2600" dirty="0">
                <a:solidFill>
                  <a:schemeClr val="accent4">
                    <a:lumMod val="20000"/>
                    <a:lumOff val="80000"/>
                  </a:schemeClr>
                </a:solidFill>
                <a:latin typeface="Tisa Offc Serif Pro" panose="02010504030101020102" pitchFamily="2" charset="0"/>
              </a:rPr>
              <a:t>Stop Waiting for the Ideal Circumstance (v. 46)</a:t>
            </a:r>
          </a:p>
        </p:txBody>
      </p:sp>
      <p:sp>
        <p:nvSpPr>
          <p:cNvPr id="3" name="TextBox 2">
            <a:extLst>
              <a:ext uri="{FF2B5EF4-FFF2-40B4-BE49-F238E27FC236}">
                <a16:creationId xmlns:a16="http://schemas.microsoft.com/office/drawing/2014/main" id="{FE22FEAD-A360-40BA-9773-87011E452E98}"/>
              </a:ext>
            </a:extLst>
          </p:cNvPr>
          <p:cNvSpPr txBox="1"/>
          <p:nvPr/>
        </p:nvSpPr>
        <p:spPr>
          <a:xfrm>
            <a:off x="787400" y="1910080"/>
            <a:ext cx="7569200" cy="1569660"/>
          </a:xfrm>
          <a:prstGeom prst="rect">
            <a:avLst/>
          </a:prstGeom>
          <a:noFill/>
        </p:spPr>
        <p:txBody>
          <a:bodyPr wrap="square" rtlCol="0">
            <a:spAutoFit/>
          </a:bodyPr>
          <a:lstStyle/>
          <a:p>
            <a:pPr marL="457200" indent="-457200">
              <a:buFont typeface="+mj-lt"/>
              <a:buAutoNum type="alphaUcPeriod"/>
            </a:pPr>
            <a:r>
              <a:rPr lang="en-US" sz="2400" u="sng" dirty="0"/>
              <a:t>Bartimaeus was not in an ideal situation</a:t>
            </a:r>
          </a:p>
          <a:p>
            <a:pPr marL="914400" lvl="1" indent="-457200">
              <a:buFont typeface="+mj-lt"/>
              <a:buAutoNum type="arabicPeriod"/>
            </a:pPr>
            <a:r>
              <a:rPr lang="en-US" sz="2400" i="1" dirty="0"/>
              <a:t>Blind – couldn’t see who is coming or where he was</a:t>
            </a:r>
          </a:p>
          <a:p>
            <a:pPr marL="914400" lvl="1" indent="-457200">
              <a:buFont typeface="+mj-lt"/>
              <a:buAutoNum type="arabicPeriod"/>
            </a:pPr>
            <a:r>
              <a:rPr lang="en-US" sz="2400" i="1" dirty="0"/>
              <a:t>Beggar – often ignored, brushed aside in disdain</a:t>
            </a:r>
          </a:p>
          <a:p>
            <a:pPr marL="914400" lvl="1" indent="-457200">
              <a:buFont typeface="+mj-lt"/>
              <a:buAutoNum type="arabicPeriod"/>
            </a:pPr>
            <a:r>
              <a:rPr lang="en-US" sz="2400" i="1" dirty="0"/>
              <a:t>Sat –not in a position to be seen or gain attention</a:t>
            </a:r>
          </a:p>
        </p:txBody>
      </p:sp>
    </p:spTree>
    <p:extLst>
      <p:ext uri="{BB962C8B-B14F-4D97-AF65-F5344CB8AC3E}">
        <p14:creationId xmlns:p14="http://schemas.microsoft.com/office/powerpoint/2010/main" val="517863737"/>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2E5ED94-A049-4605-B53A-5BD1B504B27E}"/>
              </a:ext>
            </a:extLst>
          </p:cNvPr>
          <p:cNvSpPr/>
          <p:nvPr/>
        </p:nvSpPr>
        <p:spPr>
          <a:xfrm>
            <a:off x="2733040" y="479430"/>
            <a:ext cx="5837000" cy="922650"/>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5"/>
            </a:pPr>
            <a:r>
              <a:rPr lang="en-US" sz="2600" dirty="0">
                <a:solidFill>
                  <a:schemeClr val="accent4">
                    <a:lumMod val="20000"/>
                    <a:lumOff val="80000"/>
                  </a:schemeClr>
                </a:solidFill>
                <a:latin typeface="Tisa Offc Serif Pro" panose="02010504030101020102" pitchFamily="2" charset="0"/>
              </a:rPr>
              <a:t>Stop Waiting for the Ideal Circumstance (v. 46)</a:t>
            </a:r>
          </a:p>
        </p:txBody>
      </p:sp>
      <p:sp>
        <p:nvSpPr>
          <p:cNvPr id="3" name="TextBox 2">
            <a:extLst>
              <a:ext uri="{FF2B5EF4-FFF2-40B4-BE49-F238E27FC236}">
                <a16:creationId xmlns:a16="http://schemas.microsoft.com/office/drawing/2014/main" id="{FE22FEAD-A360-40BA-9773-87011E452E98}"/>
              </a:ext>
            </a:extLst>
          </p:cNvPr>
          <p:cNvSpPr txBox="1"/>
          <p:nvPr/>
        </p:nvSpPr>
        <p:spPr>
          <a:xfrm>
            <a:off x="787400" y="1910080"/>
            <a:ext cx="7569200" cy="2800767"/>
          </a:xfrm>
          <a:prstGeom prst="rect">
            <a:avLst/>
          </a:prstGeom>
          <a:noFill/>
        </p:spPr>
        <p:txBody>
          <a:bodyPr wrap="square" rtlCol="0">
            <a:spAutoFit/>
          </a:bodyPr>
          <a:lstStyle/>
          <a:p>
            <a:pPr marL="457200" indent="-457200">
              <a:buFont typeface="+mj-lt"/>
              <a:buAutoNum type="alphaUcPeriod"/>
            </a:pPr>
            <a:r>
              <a:rPr lang="en-US" sz="2400" u="sng" dirty="0"/>
              <a:t>Bartimaeus was not in an ideal situation</a:t>
            </a:r>
          </a:p>
          <a:p>
            <a:pPr marL="457200" indent="-457200">
              <a:buFont typeface="+mj-lt"/>
              <a:buAutoNum type="alphaUcPeriod"/>
            </a:pPr>
            <a:endParaRPr lang="en-US" sz="800" u="sng" dirty="0"/>
          </a:p>
          <a:p>
            <a:pPr marL="457200" indent="-457200">
              <a:buFont typeface="+mj-lt"/>
              <a:buAutoNum type="alphaUcPeriod"/>
            </a:pPr>
            <a:r>
              <a:rPr lang="en-US" sz="2400" u="sng" dirty="0"/>
              <a:t>You may be planning to get out of your rut…</a:t>
            </a:r>
          </a:p>
          <a:p>
            <a:pPr marL="914400" lvl="1" indent="-457200">
              <a:buFont typeface="+mj-lt"/>
              <a:buAutoNum type="arabicPeriod"/>
            </a:pPr>
            <a:r>
              <a:rPr lang="en-US" sz="2400" i="1" dirty="0"/>
              <a:t>But, waiting on others to do what they should…</a:t>
            </a:r>
          </a:p>
          <a:p>
            <a:pPr marL="914400" lvl="1" indent="-457200">
              <a:buFont typeface="+mj-lt"/>
              <a:buAutoNum type="arabicPeriod"/>
            </a:pPr>
            <a:r>
              <a:rPr lang="en-US" sz="2400" i="1" dirty="0"/>
              <a:t>I will turn to God – just as soon as get life on right track</a:t>
            </a:r>
          </a:p>
          <a:p>
            <a:pPr marL="914400" lvl="1" indent="-457200">
              <a:buFont typeface="+mj-lt"/>
              <a:buAutoNum type="arabicPeriod"/>
            </a:pPr>
            <a:r>
              <a:rPr lang="en-US" sz="2400" i="1" dirty="0"/>
              <a:t>Start attending church – when things get better</a:t>
            </a:r>
          </a:p>
          <a:p>
            <a:pPr marL="914400" lvl="1" indent="-457200">
              <a:buFont typeface="+mj-lt"/>
              <a:buAutoNum type="arabicPeriod"/>
            </a:pPr>
            <a:r>
              <a:rPr lang="en-US" sz="2400" i="1" dirty="0"/>
              <a:t>But can’t now - since my family life is not good at all</a:t>
            </a:r>
          </a:p>
        </p:txBody>
      </p:sp>
    </p:spTree>
    <p:extLst>
      <p:ext uri="{BB962C8B-B14F-4D97-AF65-F5344CB8AC3E}">
        <p14:creationId xmlns:p14="http://schemas.microsoft.com/office/powerpoint/2010/main" val="1601046240"/>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2E5ED94-A049-4605-B53A-5BD1B504B27E}"/>
              </a:ext>
            </a:extLst>
          </p:cNvPr>
          <p:cNvSpPr/>
          <p:nvPr/>
        </p:nvSpPr>
        <p:spPr>
          <a:xfrm>
            <a:off x="2733040" y="479430"/>
            <a:ext cx="5837000" cy="922650"/>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5"/>
            </a:pPr>
            <a:r>
              <a:rPr lang="en-US" sz="2600" dirty="0">
                <a:solidFill>
                  <a:schemeClr val="accent4">
                    <a:lumMod val="20000"/>
                    <a:lumOff val="80000"/>
                  </a:schemeClr>
                </a:solidFill>
                <a:latin typeface="Tisa Offc Serif Pro" panose="02010504030101020102" pitchFamily="2" charset="0"/>
              </a:rPr>
              <a:t>Stop Waiting for the Ideal Circumstance (v. 46)</a:t>
            </a:r>
          </a:p>
        </p:txBody>
      </p:sp>
      <p:sp>
        <p:nvSpPr>
          <p:cNvPr id="3" name="TextBox 2">
            <a:extLst>
              <a:ext uri="{FF2B5EF4-FFF2-40B4-BE49-F238E27FC236}">
                <a16:creationId xmlns:a16="http://schemas.microsoft.com/office/drawing/2014/main" id="{FE22FEAD-A360-40BA-9773-87011E452E98}"/>
              </a:ext>
            </a:extLst>
          </p:cNvPr>
          <p:cNvSpPr txBox="1"/>
          <p:nvPr/>
        </p:nvSpPr>
        <p:spPr>
          <a:xfrm>
            <a:off x="787400" y="1910080"/>
            <a:ext cx="7569200" cy="3293209"/>
          </a:xfrm>
          <a:prstGeom prst="rect">
            <a:avLst/>
          </a:prstGeom>
          <a:noFill/>
        </p:spPr>
        <p:txBody>
          <a:bodyPr wrap="square" rtlCol="0">
            <a:spAutoFit/>
          </a:bodyPr>
          <a:lstStyle/>
          <a:p>
            <a:pPr marL="457200" indent="-457200">
              <a:buFont typeface="+mj-lt"/>
              <a:buAutoNum type="alphaUcPeriod"/>
            </a:pPr>
            <a:r>
              <a:rPr lang="en-US" sz="2400" u="sng" dirty="0"/>
              <a:t>Bartimaeus was not in an ideal situation</a:t>
            </a:r>
          </a:p>
          <a:p>
            <a:pPr marL="457200" indent="-457200">
              <a:buFont typeface="+mj-lt"/>
              <a:buAutoNum type="alphaUcPeriod"/>
            </a:pPr>
            <a:endParaRPr lang="en-US" sz="800" u="sng" dirty="0"/>
          </a:p>
          <a:p>
            <a:pPr marL="457200" indent="-457200">
              <a:buFont typeface="+mj-lt"/>
              <a:buAutoNum type="alphaUcPeriod"/>
            </a:pPr>
            <a:r>
              <a:rPr lang="en-US" sz="2400" u="sng" dirty="0"/>
              <a:t>You may be planning to get out of your rut…</a:t>
            </a:r>
          </a:p>
          <a:p>
            <a:pPr marL="457200" indent="-457200">
              <a:buFont typeface="+mj-lt"/>
              <a:buAutoNum type="alphaUcPeriod"/>
            </a:pPr>
            <a:endParaRPr lang="en-US" sz="800" u="sng" dirty="0"/>
          </a:p>
          <a:p>
            <a:pPr marL="457200" indent="-457200">
              <a:buFont typeface="+mj-lt"/>
              <a:buAutoNum type="alphaUcPeriod"/>
            </a:pPr>
            <a:r>
              <a:rPr lang="en-US" sz="2400" u="sng" dirty="0"/>
              <a:t>Many have faithfully served God – in situations that were far less than ideal</a:t>
            </a:r>
          </a:p>
          <a:p>
            <a:pPr marL="914400" lvl="1" indent="-457200">
              <a:buFont typeface="+mj-lt"/>
              <a:buAutoNum type="arabicPeriod"/>
            </a:pPr>
            <a:r>
              <a:rPr lang="en-US" sz="2400" i="1" dirty="0"/>
              <a:t>Paul was in prison</a:t>
            </a:r>
          </a:p>
          <a:p>
            <a:pPr marL="914400" lvl="1" indent="-457200">
              <a:buFont typeface="+mj-lt"/>
              <a:buAutoNum type="arabicPeriod"/>
            </a:pPr>
            <a:r>
              <a:rPr lang="en-US" sz="2400" i="1" dirty="0"/>
              <a:t>Abraham was in a strange country</a:t>
            </a:r>
          </a:p>
          <a:p>
            <a:pPr marL="914400" lvl="1" indent="-457200">
              <a:buFont typeface="+mj-lt"/>
              <a:buAutoNum type="arabicPeriod"/>
            </a:pPr>
            <a:r>
              <a:rPr lang="en-US" sz="2400" i="1" dirty="0"/>
              <a:t>Noah had only 7 other righteous people</a:t>
            </a:r>
          </a:p>
          <a:p>
            <a:pPr marL="914400" lvl="1" indent="-457200">
              <a:buFont typeface="+mj-lt"/>
              <a:buAutoNum type="arabicPeriod"/>
            </a:pPr>
            <a:r>
              <a:rPr lang="en-US" sz="2400" i="1" dirty="0"/>
              <a:t>Daniel was in captivity</a:t>
            </a:r>
          </a:p>
        </p:txBody>
      </p:sp>
    </p:spTree>
    <p:extLst>
      <p:ext uri="{BB962C8B-B14F-4D97-AF65-F5344CB8AC3E}">
        <p14:creationId xmlns:p14="http://schemas.microsoft.com/office/powerpoint/2010/main" val="131355735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2D9C4E2-1E58-4D34-8090-794C7B439166}"/>
              </a:ext>
            </a:extLst>
          </p:cNvPr>
          <p:cNvSpPr/>
          <p:nvPr/>
        </p:nvSpPr>
        <p:spPr>
          <a:xfrm>
            <a:off x="487680" y="406400"/>
            <a:ext cx="8168640" cy="6055360"/>
          </a:xfrm>
          <a:prstGeom prst="roundRect">
            <a:avLst>
              <a:gd name="adj" fmla="val 307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984F4CE0-B00F-4B21-BEDF-AD8C32A59A7D}"/>
              </a:ext>
            </a:extLst>
          </p:cNvPr>
          <p:cNvSpPr txBox="1"/>
          <p:nvPr/>
        </p:nvSpPr>
        <p:spPr>
          <a:xfrm>
            <a:off x="650240" y="731520"/>
            <a:ext cx="758952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Mark 10:46-52</a:t>
            </a:r>
          </a:p>
        </p:txBody>
      </p:sp>
      <p:sp>
        <p:nvSpPr>
          <p:cNvPr id="5" name="TextBox 4">
            <a:extLst>
              <a:ext uri="{FF2B5EF4-FFF2-40B4-BE49-F238E27FC236}">
                <a16:creationId xmlns:a16="http://schemas.microsoft.com/office/drawing/2014/main" id="{A08AEE7B-0EDA-4AD0-B73A-3ADD3A6C78CF}"/>
              </a:ext>
            </a:extLst>
          </p:cNvPr>
          <p:cNvSpPr txBox="1"/>
          <p:nvPr/>
        </p:nvSpPr>
        <p:spPr>
          <a:xfrm>
            <a:off x="792480" y="1512000"/>
            <a:ext cx="7589520" cy="1341586"/>
          </a:xfrm>
          <a:prstGeom prst="rect">
            <a:avLst/>
          </a:prstGeom>
          <a:noFill/>
        </p:spPr>
        <p:txBody>
          <a:bodyPr wrap="square" rtlCol="0">
            <a:spAutoFit/>
          </a:bodyPr>
          <a:lstStyle/>
          <a:p>
            <a:pPr marL="0" marR="0" lvl="0" indent="228600" algn="l" defTabSz="4572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rPr>
              <a:t>52</a:t>
            </a:r>
            <a:r>
              <a:rPr kumimoji="0" lang="en-US" sz="24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Then Jesus said to him, “Go your way; your faith has made you well.” And immediately he received his sight and followed Jesus on the road. </a:t>
            </a:r>
          </a:p>
        </p:txBody>
      </p:sp>
    </p:spTree>
    <p:extLst>
      <p:ext uri="{BB962C8B-B14F-4D97-AF65-F5344CB8AC3E}">
        <p14:creationId xmlns:p14="http://schemas.microsoft.com/office/powerpoint/2010/main" val="1851443255"/>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2E5ED94-A049-4605-B53A-5BD1B504B27E}"/>
              </a:ext>
            </a:extLst>
          </p:cNvPr>
          <p:cNvSpPr/>
          <p:nvPr/>
        </p:nvSpPr>
        <p:spPr>
          <a:xfrm>
            <a:off x="2733040" y="479430"/>
            <a:ext cx="5837000" cy="922650"/>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5"/>
            </a:pPr>
            <a:r>
              <a:rPr lang="en-US" sz="2600" dirty="0">
                <a:solidFill>
                  <a:schemeClr val="accent4">
                    <a:lumMod val="20000"/>
                    <a:lumOff val="80000"/>
                  </a:schemeClr>
                </a:solidFill>
                <a:latin typeface="Tisa Offc Serif Pro" panose="02010504030101020102" pitchFamily="2" charset="0"/>
              </a:rPr>
              <a:t>Stop Waiting for the Ideal Circumstance (v. 46)</a:t>
            </a:r>
          </a:p>
        </p:txBody>
      </p:sp>
      <p:sp>
        <p:nvSpPr>
          <p:cNvPr id="3" name="TextBox 2">
            <a:extLst>
              <a:ext uri="{FF2B5EF4-FFF2-40B4-BE49-F238E27FC236}">
                <a16:creationId xmlns:a16="http://schemas.microsoft.com/office/drawing/2014/main" id="{FE22FEAD-A360-40BA-9773-87011E452E98}"/>
              </a:ext>
            </a:extLst>
          </p:cNvPr>
          <p:cNvSpPr txBox="1"/>
          <p:nvPr/>
        </p:nvSpPr>
        <p:spPr>
          <a:xfrm>
            <a:off x="787400" y="1910080"/>
            <a:ext cx="7569200" cy="2677656"/>
          </a:xfrm>
          <a:prstGeom prst="rect">
            <a:avLst/>
          </a:prstGeom>
          <a:noFill/>
        </p:spPr>
        <p:txBody>
          <a:bodyPr wrap="square" rtlCol="0">
            <a:spAutoFit/>
          </a:bodyPr>
          <a:lstStyle/>
          <a:p>
            <a:pPr marL="457200" indent="-457200">
              <a:buFont typeface="+mj-lt"/>
              <a:buAutoNum type="alphaUcPeriod"/>
            </a:pPr>
            <a:r>
              <a:rPr lang="en-US" sz="2400" u="sng" dirty="0"/>
              <a:t>Bartimaeus was not in an ideal situation</a:t>
            </a:r>
          </a:p>
          <a:p>
            <a:pPr marL="457200" indent="-457200">
              <a:buFont typeface="+mj-lt"/>
              <a:buAutoNum type="alphaUcPeriod"/>
            </a:pPr>
            <a:endParaRPr lang="en-US" sz="800" u="sng" dirty="0"/>
          </a:p>
          <a:p>
            <a:pPr marL="457200" indent="-457200">
              <a:buFont typeface="+mj-lt"/>
              <a:buAutoNum type="alphaUcPeriod"/>
            </a:pPr>
            <a:r>
              <a:rPr lang="en-US" sz="2400" u="sng" dirty="0"/>
              <a:t>You may be planning to get out of your rut…</a:t>
            </a:r>
          </a:p>
          <a:p>
            <a:pPr marL="457200" indent="-457200">
              <a:buFont typeface="+mj-lt"/>
              <a:buAutoNum type="alphaUcPeriod"/>
            </a:pPr>
            <a:endParaRPr lang="en-US" sz="800" u="sng" dirty="0"/>
          </a:p>
          <a:p>
            <a:pPr marL="457200" indent="-457200">
              <a:buFont typeface="+mj-lt"/>
              <a:buAutoNum type="alphaUcPeriod"/>
            </a:pPr>
            <a:r>
              <a:rPr lang="en-US" sz="2400" u="sng" dirty="0"/>
              <a:t>Many have faithfully served God – in situations that were far less than ideal</a:t>
            </a:r>
          </a:p>
          <a:p>
            <a:pPr marL="457200" indent="-457200">
              <a:buFont typeface="+mj-lt"/>
              <a:buAutoNum type="alphaUcPeriod"/>
            </a:pPr>
            <a:endParaRPr lang="en-US" sz="800" u="sng" dirty="0"/>
          </a:p>
          <a:p>
            <a:pPr marL="457200" indent="-457200">
              <a:buFont typeface="+mj-lt"/>
              <a:buAutoNum type="alphaUcPeriod"/>
            </a:pPr>
            <a:r>
              <a:rPr lang="en-US" sz="2400" u="sng" dirty="0"/>
              <a:t>If you are waiting for the ideal circumstance – it may never come</a:t>
            </a:r>
            <a:endParaRPr lang="en-US" sz="2400" i="1" dirty="0"/>
          </a:p>
        </p:txBody>
      </p:sp>
    </p:spTree>
    <p:extLst>
      <p:ext uri="{BB962C8B-B14F-4D97-AF65-F5344CB8AC3E}">
        <p14:creationId xmlns:p14="http://schemas.microsoft.com/office/powerpoint/2010/main" val="126724631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391797" y="449312"/>
            <a:ext cx="8433719" cy="861774"/>
          </a:xfrm>
          <a:prstGeom prst="rect">
            <a:avLst/>
          </a:prstGeom>
          <a:noFill/>
        </p:spPr>
        <p:txBody>
          <a:bodyPr wrap="none" lIns="91440" tIns="45720" rIns="91440" bIns="45720">
            <a:spAutoFit/>
          </a:bodyPr>
          <a:lstStyle/>
          <a:p>
            <a:pPr algn="ctr"/>
            <a:r>
              <a:rPr lang="en-US" sz="5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 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433160" y="1170672"/>
            <a:ext cx="6277680" cy="707886"/>
          </a:xfrm>
          <a:prstGeom prst="rect">
            <a:avLst/>
          </a:prstGeom>
          <a:noFill/>
        </p:spPr>
        <p:txBody>
          <a:bodyPr wrap="none" lIns="91440" tIns="45720" rIns="91440" bIns="45720">
            <a:spAutoFit/>
          </a:bodyPr>
          <a:lstStyle/>
          <a:p>
            <a:pPr algn="ctr"/>
            <a:r>
              <a:rPr lang="en-US" sz="40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
        <p:nvSpPr>
          <p:cNvPr id="6" name="Rectangle: Rounded Corners 5">
            <a:extLst>
              <a:ext uri="{FF2B5EF4-FFF2-40B4-BE49-F238E27FC236}">
                <a16:creationId xmlns:a16="http://schemas.microsoft.com/office/drawing/2014/main" id="{C7AB0173-941D-42D0-8E53-2153DDBEE546}"/>
              </a:ext>
            </a:extLst>
          </p:cNvPr>
          <p:cNvSpPr/>
          <p:nvPr/>
        </p:nvSpPr>
        <p:spPr>
          <a:xfrm>
            <a:off x="634915" y="2077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600" dirty="0">
                <a:solidFill>
                  <a:schemeClr val="bg1">
                    <a:lumMod val="50000"/>
                  </a:schemeClr>
                </a:solidFill>
                <a:latin typeface="Tisa Offc Serif Pro" panose="02010504030101020102" pitchFamily="2" charset="0"/>
              </a:rPr>
              <a:t>Assume Responsibility (v. 47)</a:t>
            </a:r>
          </a:p>
        </p:txBody>
      </p:sp>
      <p:sp>
        <p:nvSpPr>
          <p:cNvPr id="11" name="Rectangle: Rounded Corners 10">
            <a:extLst>
              <a:ext uri="{FF2B5EF4-FFF2-40B4-BE49-F238E27FC236}">
                <a16:creationId xmlns:a16="http://schemas.microsoft.com/office/drawing/2014/main" id="{ADFE5D5F-16AB-4E5F-B58E-4F6DD2326B3B}"/>
              </a:ext>
            </a:extLst>
          </p:cNvPr>
          <p:cNvSpPr/>
          <p:nvPr/>
        </p:nvSpPr>
        <p:spPr>
          <a:xfrm>
            <a:off x="634915" y="27753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bg1">
                    <a:lumMod val="50000"/>
                  </a:schemeClr>
                </a:solidFill>
                <a:latin typeface="Tisa Offc Serif Pro" panose="02010504030101020102" pitchFamily="2" charset="0"/>
              </a:rPr>
              <a:t>Believe You Can Change (v. 51)</a:t>
            </a:r>
          </a:p>
        </p:txBody>
      </p:sp>
      <p:sp>
        <p:nvSpPr>
          <p:cNvPr id="12" name="Rectangle: Rounded Corners 11">
            <a:extLst>
              <a:ext uri="{FF2B5EF4-FFF2-40B4-BE49-F238E27FC236}">
                <a16:creationId xmlns:a16="http://schemas.microsoft.com/office/drawing/2014/main" id="{3BE8F862-2282-4A14-9638-EA08055FEE07}"/>
              </a:ext>
            </a:extLst>
          </p:cNvPr>
          <p:cNvSpPr/>
          <p:nvPr/>
        </p:nvSpPr>
        <p:spPr>
          <a:xfrm>
            <a:off x="634915" y="34730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bg1">
                    <a:lumMod val="50000"/>
                  </a:schemeClr>
                </a:solidFill>
                <a:latin typeface="Tisa Offc Serif Pro" panose="02010504030101020102" pitchFamily="2" charset="0"/>
              </a:rPr>
              <a:t>Focus on Your Real Need (v. 51)</a:t>
            </a:r>
          </a:p>
        </p:txBody>
      </p:sp>
      <p:sp>
        <p:nvSpPr>
          <p:cNvPr id="13" name="Rectangle: Rounded Corners 12">
            <a:extLst>
              <a:ext uri="{FF2B5EF4-FFF2-40B4-BE49-F238E27FC236}">
                <a16:creationId xmlns:a16="http://schemas.microsoft.com/office/drawing/2014/main" id="{FB8D0D25-149D-4B47-92AC-72445990516D}"/>
              </a:ext>
            </a:extLst>
          </p:cNvPr>
          <p:cNvSpPr/>
          <p:nvPr/>
        </p:nvSpPr>
        <p:spPr>
          <a:xfrm>
            <a:off x="634915" y="41708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4"/>
            </a:pPr>
            <a:r>
              <a:rPr lang="en-US" sz="2600" dirty="0">
                <a:solidFill>
                  <a:schemeClr val="bg1">
                    <a:lumMod val="50000"/>
                  </a:schemeClr>
                </a:solidFill>
                <a:latin typeface="Tisa Offc Serif Pro" panose="02010504030101020102" pitchFamily="2" charset="0"/>
              </a:rPr>
              <a:t>Stop Worrying About What Others Say (v. 48)</a:t>
            </a:r>
          </a:p>
        </p:txBody>
      </p:sp>
      <p:sp>
        <p:nvSpPr>
          <p:cNvPr id="14" name="Rectangle: Rounded Corners 13">
            <a:extLst>
              <a:ext uri="{FF2B5EF4-FFF2-40B4-BE49-F238E27FC236}">
                <a16:creationId xmlns:a16="http://schemas.microsoft.com/office/drawing/2014/main" id="{CD9259CA-89CF-4805-BFB5-20C8C56A6064}"/>
              </a:ext>
            </a:extLst>
          </p:cNvPr>
          <p:cNvSpPr/>
          <p:nvPr/>
        </p:nvSpPr>
        <p:spPr>
          <a:xfrm>
            <a:off x="634915" y="4868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5"/>
            </a:pPr>
            <a:r>
              <a:rPr lang="en-US" sz="2600" dirty="0">
                <a:solidFill>
                  <a:schemeClr val="bg1">
                    <a:lumMod val="50000"/>
                  </a:schemeClr>
                </a:solidFill>
                <a:latin typeface="Tisa Offc Serif Pro" panose="02010504030101020102" pitchFamily="2" charset="0"/>
              </a:rPr>
              <a:t>Stop Waiting for the Ideal Circumstance (v. 46)</a:t>
            </a:r>
          </a:p>
        </p:txBody>
      </p:sp>
      <p:sp>
        <p:nvSpPr>
          <p:cNvPr id="15" name="Rectangle: Rounded Corners 14">
            <a:extLst>
              <a:ext uri="{FF2B5EF4-FFF2-40B4-BE49-F238E27FC236}">
                <a16:creationId xmlns:a16="http://schemas.microsoft.com/office/drawing/2014/main" id="{E7575424-5E18-44A6-B475-48CE33DC8161}"/>
              </a:ext>
            </a:extLst>
          </p:cNvPr>
          <p:cNvSpPr/>
          <p:nvPr/>
        </p:nvSpPr>
        <p:spPr>
          <a:xfrm>
            <a:off x="634915" y="5566299"/>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6"/>
            </a:pPr>
            <a:r>
              <a:rPr lang="en-US" sz="2600" dirty="0">
                <a:solidFill>
                  <a:schemeClr val="tx1"/>
                </a:solidFill>
                <a:latin typeface="Tisa Offc Serif Pro" panose="02010504030101020102" pitchFamily="2" charset="0"/>
              </a:rPr>
              <a:t>Act Now (v. 50)</a:t>
            </a:r>
          </a:p>
        </p:txBody>
      </p:sp>
    </p:spTree>
    <p:extLst>
      <p:ext uri="{BB962C8B-B14F-4D97-AF65-F5344CB8AC3E}">
        <p14:creationId xmlns:p14="http://schemas.microsoft.com/office/powerpoint/2010/main" val="140394703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2FCD2A6D-C056-4D29-997D-EBDAAF264CC0}"/>
              </a:ext>
            </a:extLst>
          </p:cNvPr>
          <p:cNvSpPr/>
          <p:nvPr/>
        </p:nvSpPr>
        <p:spPr>
          <a:xfrm>
            <a:off x="2875280" y="618379"/>
            <a:ext cx="566427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6"/>
            </a:pPr>
            <a:r>
              <a:rPr lang="en-US" sz="2600" dirty="0">
                <a:solidFill>
                  <a:schemeClr val="accent4">
                    <a:lumMod val="20000"/>
                    <a:lumOff val="80000"/>
                  </a:schemeClr>
                </a:solidFill>
                <a:latin typeface="Tisa Offc Serif Pro" panose="02010504030101020102" pitchFamily="2" charset="0"/>
              </a:rPr>
              <a:t>Act Now (v. 50)</a:t>
            </a:r>
          </a:p>
        </p:txBody>
      </p:sp>
      <p:sp>
        <p:nvSpPr>
          <p:cNvPr id="3" name="TextBox 2">
            <a:extLst>
              <a:ext uri="{FF2B5EF4-FFF2-40B4-BE49-F238E27FC236}">
                <a16:creationId xmlns:a16="http://schemas.microsoft.com/office/drawing/2014/main" id="{B75ECC51-86A9-4D3D-BBEC-1AC1AF535435}"/>
              </a:ext>
            </a:extLst>
          </p:cNvPr>
          <p:cNvSpPr txBox="1"/>
          <p:nvPr/>
        </p:nvSpPr>
        <p:spPr>
          <a:xfrm>
            <a:off x="787400" y="1910080"/>
            <a:ext cx="7569200" cy="3785652"/>
          </a:xfrm>
          <a:prstGeom prst="rect">
            <a:avLst/>
          </a:prstGeom>
          <a:noFill/>
        </p:spPr>
        <p:txBody>
          <a:bodyPr wrap="square" rtlCol="0">
            <a:spAutoFit/>
          </a:bodyPr>
          <a:lstStyle/>
          <a:p>
            <a:pPr marL="457200" indent="-457200">
              <a:buFont typeface="+mj-lt"/>
              <a:buAutoNum type="alphaUcPeriod"/>
            </a:pPr>
            <a:r>
              <a:rPr lang="en-US" sz="2400" u="sng" dirty="0"/>
              <a:t>Bartimaeus felt it was NOW or NEVER</a:t>
            </a:r>
          </a:p>
          <a:p>
            <a:pPr marL="914400" lvl="1" indent="-457200">
              <a:buFont typeface="+mj-lt"/>
              <a:buAutoNum type="arabicPeriod"/>
            </a:pPr>
            <a:r>
              <a:rPr lang="en-US" sz="2400" i="1" dirty="0"/>
              <a:t>May never have such an opportunity again</a:t>
            </a:r>
          </a:p>
          <a:p>
            <a:pPr marL="914400" lvl="1" indent="-457200">
              <a:buFont typeface="+mj-lt"/>
              <a:buAutoNum type="arabicPeriod"/>
            </a:pPr>
            <a:r>
              <a:rPr lang="en-US" sz="2400" i="1" dirty="0"/>
              <a:t>Threw his garment aside – that he might run without interference (v. 50)</a:t>
            </a:r>
          </a:p>
          <a:p>
            <a:pPr marL="914400" lvl="1" indent="-457200">
              <a:buFont typeface="+mj-lt"/>
              <a:buAutoNum type="arabicPeriod"/>
            </a:pPr>
            <a:r>
              <a:rPr lang="en-US" sz="2400" i="1" dirty="0"/>
              <a:t>Acted in faith based on what he knew about Jesus:</a:t>
            </a:r>
          </a:p>
          <a:p>
            <a:pPr marL="1371600" lvl="2" indent="-457200">
              <a:buFont typeface="+mj-lt"/>
              <a:buAutoNum type="alphaLcPeriod"/>
            </a:pPr>
            <a:r>
              <a:rPr lang="en-US" sz="2400" dirty="0"/>
              <a:t>Because of his faith – he cried and begged</a:t>
            </a:r>
          </a:p>
          <a:p>
            <a:pPr marL="1371600" lvl="2" indent="-457200">
              <a:buFont typeface="+mj-lt"/>
              <a:buAutoNum type="alphaLcPeriod"/>
            </a:pPr>
            <a:r>
              <a:rPr lang="en-US" sz="2400" dirty="0"/>
              <a:t>Because of his faith – responded in joyous obedience to the divine call</a:t>
            </a:r>
          </a:p>
          <a:p>
            <a:pPr marL="1371600" lvl="2" indent="-457200">
              <a:buFont typeface="+mj-lt"/>
              <a:buAutoNum type="alphaLcPeriod"/>
            </a:pPr>
            <a:r>
              <a:rPr lang="en-US" sz="2400" dirty="0"/>
              <a:t>Because of his faith – he asked for sight</a:t>
            </a:r>
          </a:p>
          <a:p>
            <a:pPr marL="914400" lvl="1" indent="-457200">
              <a:buFont typeface="+mj-lt"/>
              <a:buAutoNum type="arabicPeriod"/>
            </a:pPr>
            <a:r>
              <a:rPr lang="en-US" sz="2400" i="1" dirty="0"/>
              <a:t>There was no delay – no stalling!</a:t>
            </a:r>
          </a:p>
        </p:txBody>
      </p:sp>
    </p:spTree>
    <p:extLst>
      <p:ext uri="{BB962C8B-B14F-4D97-AF65-F5344CB8AC3E}">
        <p14:creationId xmlns:p14="http://schemas.microsoft.com/office/powerpoint/2010/main" val="193097500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2FCD2A6D-C056-4D29-997D-EBDAAF264CC0}"/>
              </a:ext>
            </a:extLst>
          </p:cNvPr>
          <p:cNvSpPr/>
          <p:nvPr/>
        </p:nvSpPr>
        <p:spPr>
          <a:xfrm>
            <a:off x="2875280" y="618379"/>
            <a:ext cx="5664276" cy="584775"/>
          </a:xfrm>
          <a:prstGeom prst="roundRect">
            <a:avLst/>
          </a:prstGeom>
          <a:solidFill>
            <a:srgbClr val="4022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6"/>
            </a:pPr>
            <a:r>
              <a:rPr lang="en-US" sz="2600" dirty="0">
                <a:solidFill>
                  <a:schemeClr val="accent4">
                    <a:lumMod val="20000"/>
                    <a:lumOff val="80000"/>
                  </a:schemeClr>
                </a:solidFill>
                <a:latin typeface="Tisa Offc Serif Pro" panose="02010504030101020102" pitchFamily="2" charset="0"/>
              </a:rPr>
              <a:t>Act Now (v. 50)</a:t>
            </a:r>
          </a:p>
        </p:txBody>
      </p:sp>
      <p:sp>
        <p:nvSpPr>
          <p:cNvPr id="3" name="TextBox 2">
            <a:extLst>
              <a:ext uri="{FF2B5EF4-FFF2-40B4-BE49-F238E27FC236}">
                <a16:creationId xmlns:a16="http://schemas.microsoft.com/office/drawing/2014/main" id="{B75ECC51-86A9-4D3D-BBEC-1AC1AF535435}"/>
              </a:ext>
            </a:extLst>
          </p:cNvPr>
          <p:cNvSpPr txBox="1"/>
          <p:nvPr/>
        </p:nvSpPr>
        <p:spPr>
          <a:xfrm>
            <a:off x="787400" y="1910080"/>
            <a:ext cx="7752156" cy="4278094"/>
          </a:xfrm>
          <a:prstGeom prst="rect">
            <a:avLst/>
          </a:prstGeom>
          <a:noFill/>
        </p:spPr>
        <p:txBody>
          <a:bodyPr wrap="square" rtlCol="0">
            <a:spAutoFit/>
          </a:bodyPr>
          <a:lstStyle/>
          <a:p>
            <a:pPr marL="457200" indent="-457200">
              <a:buFont typeface="+mj-lt"/>
              <a:buAutoNum type="alphaUcPeriod"/>
            </a:pPr>
            <a:r>
              <a:rPr lang="en-US" sz="2400" u="sng" dirty="0"/>
              <a:t>Bartimaeus felt it was NOW or NEVER</a:t>
            </a:r>
          </a:p>
          <a:p>
            <a:pPr marL="457200" indent="-457200">
              <a:buFont typeface="+mj-lt"/>
              <a:buAutoNum type="alphaUcPeriod"/>
            </a:pPr>
            <a:endParaRPr lang="en-US" sz="800" u="sng" dirty="0"/>
          </a:p>
          <a:p>
            <a:pPr marL="457200" indent="-457200">
              <a:buFont typeface="+mj-lt"/>
              <a:buAutoNum type="alphaUcPeriod"/>
            </a:pPr>
            <a:r>
              <a:rPr lang="en-US" sz="2400" u="sng" dirty="0"/>
              <a:t>If you are going to get out of your rut – must act now</a:t>
            </a:r>
          </a:p>
          <a:p>
            <a:pPr marL="914400" lvl="1" indent="-457200">
              <a:buFont typeface="+mj-lt"/>
              <a:buAutoNum type="arabicPeriod"/>
            </a:pPr>
            <a:r>
              <a:rPr lang="en-US" sz="2400" i="1" dirty="0"/>
              <a:t>You may not have another opportunity (Jas. 4:13-14)</a:t>
            </a:r>
          </a:p>
          <a:p>
            <a:pPr marL="914400" lvl="1" indent="-457200">
              <a:buFont typeface="+mj-lt"/>
              <a:buAutoNum type="arabicPeriod"/>
            </a:pPr>
            <a:r>
              <a:rPr lang="en-US" sz="2400" i="1" dirty="0"/>
              <a:t>The more you delay – chances increased you may never act</a:t>
            </a:r>
          </a:p>
          <a:p>
            <a:pPr marL="914400" lvl="1" indent="-457200">
              <a:buFont typeface="+mj-lt"/>
              <a:buAutoNum type="arabicPeriod"/>
            </a:pPr>
            <a:r>
              <a:rPr lang="en-US" sz="2400" i="1" dirty="0"/>
              <a:t>Now is the time to obey the gospel (Heb. 3:7)</a:t>
            </a:r>
          </a:p>
          <a:p>
            <a:pPr marL="914400" lvl="1" indent="-457200">
              <a:buFont typeface="+mj-lt"/>
              <a:buAutoNum type="arabicPeriod"/>
            </a:pPr>
            <a:r>
              <a:rPr lang="en-US" sz="2400" i="1" dirty="0"/>
              <a:t>Now is the time to be restored (Jas. 5:19-20)</a:t>
            </a:r>
          </a:p>
          <a:p>
            <a:pPr marL="914400" lvl="1" indent="-457200">
              <a:buFont typeface="+mj-lt"/>
              <a:buAutoNum type="arabicPeriod"/>
            </a:pPr>
            <a:r>
              <a:rPr lang="en-US" sz="2400" i="1" dirty="0"/>
              <a:t>Now is the time to fix your family life </a:t>
            </a:r>
          </a:p>
          <a:p>
            <a:pPr marL="914400" lvl="1" indent="-457200">
              <a:buFont typeface="+mj-lt"/>
              <a:buAutoNum type="arabicPeriod"/>
            </a:pPr>
            <a:r>
              <a:rPr lang="en-US" sz="2400" i="1" dirty="0"/>
              <a:t>Now is the time to correct what is lacking</a:t>
            </a:r>
          </a:p>
          <a:p>
            <a:pPr marL="914400" lvl="1" indent="-457200">
              <a:buFont typeface="+mj-lt"/>
              <a:buAutoNum type="arabicPeriod"/>
            </a:pPr>
            <a:r>
              <a:rPr lang="en-US" sz="2400" i="1" dirty="0"/>
              <a:t>Now is the time to repair a relationship</a:t>
            </a:r>
          </a:p>
          <a:p>
            <a:pPr marL="914400" lvl="1" indent="-457200">
              <a:buFont typeface="+mj-lt"/>
              <a:buAutoNum type="arabicPeriod"/>
            </a:pPr>
            <a:r>
              <a:rPr lang="en-US" sz="2400" i="1" dirty="0"/>
              <a:t>Now is the time to work on growing</a:t>
            </a:r>
          </a:p>
        </p:txBody>
      </p:sp>
    </p:spTree>
    <p:extLst>
      <p:ext uri="{BB962C8B-B14F-4D97-AF65-F5344CB8AC3E}">
        <p14:creationId xmlns:p14="http://schemas.microsoft.com/office/powerpoint/2010/main" val="296464055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391797" y="449312"/>
            <a:ext cx="8433719" cy="861774"/>
          </a:xfrm>
          <a:prstGeom prst="rect">
            <a:avLst/>
          </a:prstGeom>
          <a:noFill/>
        </p:spPr>
        <p:txBody>
          <a:bodyPr wrap="none" lIns="91440" tIns="45720" rIns="91440" bIns="45720">
            <a:spAutoFit/>
          </a:bodyPr>
          <a:lstStyle/>
          <a:p>
            <a:pPr algn="ctr"/>
            <a:r>
              <a:rPr lang="en-US" sz="5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 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433160" y="1170672"/>
            <a:ext cx="6277680" cy="707886"/>
          </a:xfrm>
          <a:prstGeom prst="rect">
            <a:avLst/>
          </a:prstGeom>
          <a:noFill/>
        </p:spPr>
        <p:txBody>
          <a:bodyPr wrap="none" lIns="91440" tIns="45720" rIns="91440" bIns="45720">
            <a:spAutoFit/>
          </a:bodyPr>
          <a:lstStyle/>
          <a:p>
            <a:pPr algn="ctr"/>
            <a:r>
              <a:rPr lang="en-US" sz="40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
        <p:nvSpPr>
          <p:cNvPr id="6" name="Rectangle: Rounded Corners 5">
            <a:extLst>
              <a:ext uri="{FF2B5EF4-FFF2-40B4-BE49-F238E27FC236}">
                <a16:creationId xmlns:a16="http://schemas.microsoft.com/office/drawing/2014/main" id="{C7AB0173-941D-42D0-8E53-2153DDBEE546}"/>
              </a:ext>
            </a:extLst>
          </p:cNvPr>
          <p:cNvSpPr/>
          <p:nvPr/>
        </p:nvSpPr>
        <p:spPr>
          <a:xfrm>
            <a:off x="634915" y="2077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Font typeface="+mj-lt"/>
              <a:buAutoNum type="romanUcPeriod"/>
            </a:pPr>
            <a:r>
              <a:rPr lang="en-US" sz="2600" dirty="0">
                <a:solidFill>
                  <a:schemeClr val="tx1"/>
                </a:solidFill>
                <a:latin typeface="Tisa Offc Serif Pro" panose="02010504030101020102" pitchFamily="2" charset="0"/>
              </a:rPr>
              <a:t>Assume Responsibility (v. 47)</a:t>
            </a:r>
          </a:p>
        </p:txBody>
      </p:sp>
      <p:sp>
        <p:nvSpPr>
          <p:cNvPr id="11" name="Rectangle: Rounded Corners 10">
            <a:extLst>
              <a:ext uri="{FF2B5EF4-FFF2-40B4-BE49-F238E27FC236}">
                <a16:creationId xmlns:a16="http://schemas.microsoft.com/office/drawing/2014/main" id="{ADFE5D5F-16AB-4E5F-B58E-4F6DD2326B3B}"/>
              </a:ext>
            </a:extLst>
          </p:cNvPr>
          <p:cNvSpPr/>
          <p:nvPr/>
        </p:nvSpPr>
        <p:spPr>
          <a:xfrm>
            <a:off x="634915" y="27753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2"/>
            </a:pPr>
            <a:r>
              <a:rPr lang="en-US" sz="2600" dirty="0">
                <a:solidFill>
                  <a:schemeClr val="tx1"/>
                </a:solidFill>
                <a:latin typeface="Tisa Offc Serif Pro" panose="02010504030101020102" pitchFamily="2" charset="0"/>
              </a:rPr>
              <a:t>Believe You Can Change (v. 51)</a:t>
            </a:r>
          </a:p>
        </p:txBody>
      </p:sp>
      <p:sp>
        <p:nvSpPr>
          <p:cNvPr id="12" name="Rectangle: Rounded Corners 11">
            <a:extLst>
              <a:ext uri="{FF2B5EF4-FFF2-40B4-BE49-F238E27FC236}">
                <a16:creationId xmlns:a16="http://schemas.microsoft.com/office/drawing/2014/main" id="{3BE8F862-2282-4A14-9638-EA08055FEE07}"/>
              </a:ext>
            </a:extLst>
          </p:cNvPr>
          <p:cNvSpPr/>
          <p:nvPr/>
        </p:nvSpPr>
        <p:spPr>
          <a:xfrm>
            <a:off x="634915" y="34730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3"/>
            </a:pPr>
            <a:r>
              <a:rPr lang="en-US" sz="2600" dirty="0">
                <a:solidFill>
                  <a:schemeClr val="tx1"/>
                </a:solidFill>
                <a:latin typeface="Tisa Offc Serif Pro" panose="02010504030101020102" pitchFamily="2" charset="0"/>
              </a:rPr>
              <a:t>Focus on Your Real Need (v. 51)</a:t>
            </a:r>
          </a:p>
        </p:txBody>
      </p:sp>
      <p:sp>
        <p:nvSpPr>
          <p:cNvPr id="13" name="Rectangle: Rounded Corners 12">
            <a:extLst>
              <a:ext uri="{FF2B5EF4-FFF2-40B4-BE49-F238E27FC236}">
                <a16:creationId xmlns:a16="http://schemas.microsoft.com/office/drawing/2014/main" id="{FB8D0D25-149D-4B47-92AC-72445990516D}"/>
              </a:ext>
            </a:extLst>
          </p:cNvPr>
          <p:cNvSpPr/>
          <p:nvPr/>
        </p:nvSpPr>
        <p:spPr>
          <a:xfrm>
            <a:off x="634915" y="417080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4"/>
            </a:pPr>
            <a:r>
              <a:rPr lang="en-US" sz="2600" dirty="0">
                <a:solidFill>
                  <a:schemeClr val="tx1"/>
                </a:solidFill>
                <a:latin typeface="Tisa Offc Serif Pro" panose="02010504030101020102" pitchFamily="2" charset="0"/>
              </a:rPr>
              <a:t>Stop Worrying About What Others Say (v. 48)</a:t>
            </a:r>
          </a:p>
        </p:txBody>
      </p:sp>
      <p:sp>
        <p:nvSpPr>
          <p:cNvPr id="14" name="Rectangle: Rounded Corners 13">
            <a:extLst>
              <a:ext uri="{FF2B5EF4-FFF2-40B4-BE49-F238E27FC236}">
                <a16:creationId xmlns:a16="http://schemas.microsoft.com/office/drawing/2014/main" id="{CD9259CA-89CF-4805-BFB5-20C8C56A6064}"/>
              </a:ext>
            </a:extLst>
          </p:cNvPr>
          <p:cNvSpPr/>
          <p:nvPr/>
        </p:nvSpPr>
        <p:spPr>
          <a:xfrm>
            <a:off x="634915" y="4868550"/>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5"/>
            </a:pPr>
            <a:r>
              <a:rPr lang="en-US" sz="2600" dirty="0">
                <a:solidFill>
                  <a:schemeClr val="tx1"/>
                </a:solidFill>
                <a:latin typeface="Tisa Offc Serif Pro" panose="02010504030101020102" pitchFamily="2" charset="0"/>
              </a:rPr>
              <a:t>Stop Waiting for the Ideal Circumstance (v. 46)</a:t>
            </a:r>
          </a:p>
        </p:txBody>
      </p:sp>
      <p:sp>
        <p:nvSpPr>
          <p:cNvPr id="15" name="Rectangle: Rounded Corners 14">
            <a:extLst>
              <a:ext uri="{FF2B5EF4-FFF2-40B4-BE49-F238E27FC236}">
                <a16:creationId xmlns:a16="http://schemas.microsoft.com/office/drawing/2014/main" id="{E7575424-5E18-44A6-B475-48CE33DC8161}"/>
              </a:ext>
            </a:extLst>
          </p:cNvPr>
          <p:cNvSpPr/>
          <p:nvPr/>
        </p:nvSpPr>
        <p:spPr>
          <a:xfrm>
            <a:off x="634915" y="5566299"/>
            <a:ext cx="7874161" cy="584775"/>
          </a:xfrm>
          <a:prstGeom prst="roundRect">
            <a:avLst/>
          </a:prstGeom>
          <a:solidFill>
            <a:srgbClr val="FFF2CC">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Font typeface="+mj-lt"/>
              <a:buAutoNum type="romanUcPeriod" startAt="6"/>
            </a:pPr>
            <a:r>
              <a:rPr lang="en-US" sz="2600" dirty="0">
                <a:solidFill>
                  <a:schemeClr val="tx1"/>
                </a:solidFill>
                <a:latin typeface="Tisa Offc Serif Pro" panose="02010504030101020102" pitchFamily="2" charset="0"/>
              </a:rPr>
              <a:t>Act Now (v. 50)</a:t>
            </a:r>
          </a:p>
        </p:txBody>
      </p:sp>
    </p:spTree>
    <p:extLst>
      <p:ext uri="{BB962C8B-B14F-4D97-AF65-F5344CB8AC3E}">
        <p14:creationId xmlns:p14="http://schemas.microsoft.com/office/powerpoint/2010/main" val="3512150832"/>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CE739F-1416-45C9-8775-13C1165B1EFB}"/>
              </a:ext>
            </a:extLst>
          </p:cNvPr>
          <p:cNvSpPr txBox="1"/>
          <p:nvPr/>
        </p:nvSpPr>
        <p:spPr>
          <a:xfrm>
            <a:off x="650240" y="731520"/>
            <a:ext cx="7589520" cy="1077218"/>
          </a:xfrm>
          <a:prstGeom prst="rect">
            <a:avLst/>
          </a:prstGeom>
          <a:noFill/>
        </p:spPr>
        <p:txBody>
          <a:bodyPr wrap="square" rtlCol="0">
            <a:spAutoFit/>
          </a:bodyPr>
          <a:lstStyle/>
          <a:p>
            <a:pPr algn="ctr"/>
            <a:r>
              <a:rPr lang="en-US" sz="3200" b="1" dirty="0"/>
              <a:t>Mark 10:46-52</a:t>
            </a:r>
          </a:p>
          <a:p>
            <a:pPr algn="ctr"/>
            <a:r>
              <a:rPr lang="en-US" sz="3200" dirty="0"/>
              <a:t>Story of a blind beggar healed by Jesus</a:t>
            </a:r>
          </a:p>
        </p:txBody>
      </p:sp>
      <p:sp>
        <p:nvSpPr>
          <p:cNvPr id="3" name="TextBox 2">
            <a:extLst>
              <a:ext uri="{FF2B5EF4-FFF2-40B4-BE49-F238E27FC236}">
                <a16:creationId xmlns:a16="http://schemas.microsoft.com/office/drawing/2014/main" id="{024CA7ED-D902-4B33-9C23-D03D4BF31B93}"/>
              </a:ext>
            </a:extLst>
          </p:cNvPr>
          <p:cNvSpPr txBox="1"/>
          <p:nvPr/>
        </p:nvSpPr>
        <p:spPr>
          <a:xfrm>
            <a:off x="822960" y="2046627"/>
            <a:ext cx="7701280" cy="2831544"/>
          </a:xfrm>
          <a:prstGeom prst="rect">
            <a:avLst/>
          </a:prstGeom>
          <a:noFill/>
        </p:spPr>
        <p:txBody>
          <a:bodyPr wrap="square" rtlCol="0">
            <a:spAutoFit/>
          </a:bodyPr>
          <a:lstStyle/>
          <a:p>
            <a:pPr marL="342900" indent="-342900">
              <a:buFont typeface="Wingdings" panose="05000000000000000000" pitchFamily="2" charset="2"/>
              <a:buChar char="§"/>
            </a:pPr>
            <a:r>
              <a:rPr lang="en-US" sz="2400" b="1" dirty="0"/>
              <a:t>Parallel accounts</a:t>
            </a:r>
            <a:r>
              <a:rPr lang="en-US" sz="2400" dirty="0"/>
              <a:t>: Matt. 20:29-34; Luke 18:35-43</a:t>
            </a:r>
          </a:p>
          <a:p>
            <a:pPr marL="342900" indent="-342900">
              <a:buFont typeface="Wingdings" panose="05000000000000000000" pitchFamily="2" charset="2"/>
              <a:buChar char="§"/>
            </a:pPr>
            <a:endParaRPr lang="en-US" sz="1000" dirty="0"/>
          </a:p>
          <a:p>
            <a:pPr marL="342900" indent="-342900">
              <a:buFont typeface="Wingdings" panose="05000000000000000000" pitchFamily="2" charset="2"/>
              <a:buChar char="§"/>
            </a:pPr>
            <a:r>
              <a:rPr lang="en-US" sz="2400" dirty="0"/>
              <a:t> </a:t>
            </a:r>
            <a:r>
              <a:rPr lang="en-US" sz="2400" b="1" dirty="0"/>
              <a:t>How many blind men?</a:t>
            </a:r>
          </a:p>
          <a:p>
            <a:pPr marL="914400" lvl="1" indent="-457200">
              <a:buFont typeface="+mj-lt"/>
              <a:buAutoNum type="arabicPeriod"/>
            </a:pPr>
            <a:r>
              <a:rPr lang="en-US" sz="2400" dirty="0"/>
              <a:t>Matthew (2); Luke (1); Mark (1) and identifies him as Bartimaeus</a:t>
            </a:r>
          </a:p>
          <a:p>
            <a:pPr marL="914400" lvl="1" indent="-457200">
              <a:buFont typeface="+mj-lt"/>
              <a:buAutoNum type="arabicPeriod"/>
            </a:pPr>
            <a:r>
              <a:rPr lang="en-US" sz="2400" dirty="0"/>
              <a:t>Must be same accounts – thus two men</a:t>
            </a:r>
          </a:p>
          <a:p>
            <a:pPr marL="914400" lvl="1" indent="-457200">
              <a:buFont typeface="+mj-lt"/>
              <a:buAutoNum type="arabicPeriod"/>
            </a:pPr>
            <a:r>
              <a:rPr lang="en-US" sz="2400" dirty="0"/>
              <a:t>Bartimaeus may been well known and thus </a:t>
            </a:r>
            <a:r>
              <a:rPr lang="en-US" sz="2400" dirty="0" err="1"/>
              <a:t>overshadowned</a:t>
            </a:r>
            <a:r>
              <a:rPr lang="en-US" sz="2400" dirty="0"/>
              <a:t> the other</a:t>
            </a:r>
          </a:p>
        </p:txBody>
      </p:sp>
    </p:spTree>
    <p:extLst>
      <p:ext uri="{BB962C8B-B14F-4D97-AF65-F5344CB8AC3E}">
        <p14:creationId xmlns:p14="http://schemas.microsoft.com/office/powerpoint/2010/main" val="3651945390"/>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CE739F-1416-45C9-8775-13C1165B1EFB}"/>
              </a:ext>
            </a:extLst>
          </p:cNvPr>
          <p:cNvSpPr txBox="1"/>
          <p:nvPr/>
        </p:nvSpPr>
        <p:spPr>
          <a:xfrm>
            <a:off x="650240" y="731520"/>
            <a:ext cx="7589520" cy="1077218"/>
          </a:xfrm>
          <a:prstGeom prst="rect">
            <a:avLst/>
          </a:prstGeom>
          <a:noFill/>
        </p:spPr>
        <p:txBody>
          <a:bodyPr wrap="square" rtlCol="0">
            <a:spAutoFit/>
          </a:bodyPr>
          <a:lstStyle/>
          <a:p>
            <a:pPr algn="ctr"/>
            <a:r>
              <a:rPr lang="en-US" sz="3200" b="1" dirty="0"/>
              <a:t>Mark 10:46-52</a:t>
            </a:r>
          </a:p>
          <a:p>
            <a:pPr algn="ctr"/>
            <a:r>
              <a:rPr lang="en-US" sz="3200" dirty="0"/>
              <a:t>Story of a blind beggar healed by Jesus</a:t>
            </a:r>
          </a:p>
        </p:txBody>
      </p:sp>
      <p:sp>
        <p:nvSpPr>
          <p:cNvPr id="3" name="TextBox 2">
            <a:extLst>
              <a:ext uri="{FF2B5EF4-FFF2-40B4-BE49-F238E27FC236}">
                <a16:creationId xmlns:a16="http://schemas.microsoft.com/office/drawing/2014/main" id="{024CA7ED-D902-4B33-9C23-D03D4BF31B93}"/>
              </a:ext>
            </a:extLst>
          </p:cNvPr>
          <p:cNvSpPr txBox="1"/>
          <p:nvPr/>
        </p:nvSpPr>
        <p:spPr>
          <a:xfrm>
            <a:off x="822960" y="2046627"/>
            <a:ext cx="7701280" cy="2985433"/>
          </a:xfrm>
          <a:prstGeom prst="rect">
            <a:avLst/>
          </a:prstGeom>
          <a:noFill/>
        </p:spPr>
        <p:txBody>
          <a:bodyPr wrap="square" rtlCol="0">
            <a:spAutoFit/>
          </a:bodyPr>
          <a:lstStyle/>
          <a:p>
            <a:pPr marL="342900" indent="-342900">
              <a:buFont typeface="Wingdings" panose="05000000000000000000" pitchFamily="2" charset="2"/>
              <a:buChar char="§"/>
            </a:pPr>
            <a:r>
              <a:rPr lang="en-US" sz="2400" b="1" dirty="0"/>
              <a:t>Parallel accounts: </a:t>
            </a:r>
            <a:r>
              <a:rPr lang="en-US" sz="2400" dirty="0"/>
              <a:t>Matt. 20:29-34; Luke 18:35-43</a:t>
            </a:r>
          </a:p>
          <a:p>
            <a:pPr marL="342900" indent="-342900">
              <a:buFont typeface="Wingdings" panose="05000000000000000000" pitchFamily="2" charset="2"/>
              <a:buChar char="§"/>
            </a:pPr>
            <a:endParaRPr lang="en-US" sz="1000" dirty="0"/>
          </a:p>
          <a:p>
            <a:pPr marL="342900" indent="-342900">
              <a:buFont typeface="Wingdings" panose="05000000000000000000" pitchFamily="2" charset="2"/>
              <a:buChar char="§"/>
            </a:pPr>
            <a:r>
              <a:rPr lang="en-US" sz="2400" dirty="0"/>
              <a:t> </a:t>
            </a:r>
            <a:r>
              <a:rPr lang="en-US" sz="2400" b="1" dirty="0"/>
              <a:t>How many blind men?</a:t>
            </a:r>
          </a:p>
          <a:p>
            <a:pPr marL="342900" indent="-342900">
              <a:buFont typeface="Wingdings" panose="05000000000000000000" pitchFamily="2" charset="2"/>
              <a:buChar char="§"/>
            </a:pPr>
            <a:endParaRPr lang="en-US" sz="1000" dirty="0"/>
          </a:p>
          <a:p>
            <a:pPr marL="342900" indent="-342900">
              <a:buFont typeface="Wingdings" panose="05000000000000000000" pitchFamily="2" charset="2"/>
              <a:buChar char="§"/>
            </a:pPr>
            <a:r>
              <a:rPr lang="en-US" sz="2400" b="1" dirty="0"/>
              <a:t>Accounts are different as to when </a:t>
            </a:r>
            <a:r>
              <a:rPr lang="en-US" sz="2400" dirty="0"/>
              <a:t>(coming in or going out of Jericho)</a:t>
            </a:r>
          </a:p>
          <a:p>
            <a:pPr marL="914400" lvl="1" indent="-457200">
              <a:buFont typeface="+mj-lt"/>
              <a:buAutoNum type="arabicPeriod"/>
            </a:pPr>
            <a:r>
              <a:rPr lang="en-US" sz="2400" dirty="0"/>
              <a:t>Matthew: as departed from Jericho (v. 29)</a:t>
            </a:r>
          </a:p>
          <a:p>
            <a:pPr marL="914400" lvl="1" indent="-457200">
              <a:buFont typeface="+mj-lt"/>
              <a:buAutoNum type="arabicPeriod"/>
            </a:pPr>
            <a:r>
              <a:rPr lang="en-US" sz="2400" dirty="0"/>
              <a:t>Luke: when came near Jericho (v. 35)</a:t>
            </a:r>
          </a:p>
          <a:p>
            <a:pPr marL="914400" lvl="1" indent="-457200">
              <a:buFont typeface="+mj-lt"/>
              <a:buAutoNum type="arabicPeriod"/>
            </a:pPr>
            <a:r>
              <a:rPr lang="en-US" sz="2400" dirty="0"/>
              <a:t>Mark: came to and went out of Jericho (v. 46)</a:t>
            </a:r>
          </a:p>
        </p:txBody>
      </p:sp>
    </p:spTree>
    <p:extLst>
      <p:ext uri="{BB962C8B-B14F-4D97-AF65-F5344CB8AC3E}">
        <p14:creationId xmlns:p14="http://schemas.microsoft.com/office/powerpoint/2010/main" val="352576638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49E5A3-3D18-4EB0-B7E0-07A8A8CD3470}"/>
              </a:ext>
            </a:extLst>
          </p:cNvPr>
          <p:cNvSpPr txBox="1"/>
          <p:nvPr/>
        </p:nvSpPr>
        <p:spPr>
          <a:xfrm>
            <a:off x="772160" y="626239"/>
            <a:ext cx="7934960" cy="4832092"/>
          </a:xfrm>
          <a:prstGeom prst="rect">
            <a:avLst/>
          </a:prstGeom>
          <a:noFill/>
        </p:spPr>
        <p:txBody>
          <a:bodyPr wrap="square">
            <a:spAutoFit/>
          </a:bodyPr>
          <a:lstStyle/>
          <a:p>
            <a:r>
              <a:rPr lang="en-US" sz="2800" dirty="0">
                <a:solidFill>
                  <a:schemeClr val="bg1"/>
                </a:solidFill>
              </a:rPr>
              <a:t>“Jesus passed through Jericho (Luke 19:1), and although it was late in the day, no one invited him to spend the night with them. On the other side of the town Zacchaeus awaits Jesus, who calls him down from the tree, who retraces his steps and goes back into Jericho and spends the night at the publican’s home. It was on this return that the blind men were healed.”</a:t>
            </a:r>
          </a:p>
          <a:p>
            <a:pPr lvl="1"/>
            <a:endParaRPr lang="en-US" sz="2800" b="0" i="0" strike="noStrike" baseline="0" dirty="0">
              <a:solidFill>
                <a:schemeClr val="bg1"/>
              </a:solidFill>
            </a:endParaRPr>
          </a:p>
          <a:p>
            <a:pPr lvl="1"/>
            <a:r>
              <a:rPr lang="en-US" sz="2800" b="0" i="0" strike="noStrike" baseline="0" dirty="0">
                <a:solidFill>
                  <a:schemeClr val="bg1"/>
                </a:solidFill>
              </a:rPr>
              <a:t>Lenski, R. C. H. (1961). </a:t>
            </a:r>
            <a:r>
              <a:rPr lang="en-US" sz="2800" b="0" i="1" strike="noStrike" baseline="0" dirty="0">
                <a:solidFill>
                  <a:schemeClr val="bg1"/>
                </a:solidFill>
                <a:hlinkClick r:id="rId2">
                  <a:extLst>
                    <a:ext uri="{A12FA001-AC4F-418D-AE19-62706E023703}">
                      <ahyp:hlinkClr xmlns:ahyp="http://schemas.microsoft.com/office/drawing/2018/hyperlinkcolor" val="tx"/>
                    </a:ext>
                  </a:extLst>
                </a:hlinkClick>
              </a:rPr>
              <a:t>The Interpretation of St. Mark’s Gospel</a:t>
            </a:r>
            <a:r>
              <a:rPr lang="en-US" sz="2800" b="0" i="0" strike="noStrike" baseline="0" dirty="0">
                <a:solidFill>
                  <a:schemeClr val="bg1"/>
                </a:solidFill>
                <a:hlinkClick r:id="rId2">
                  <a:extLst>
                    <a:ext uri="{A12FA001-AC4F-418D-AE19-62706E023703}">
                      <ahyp:hlinkClr xmlns:ahyp="http://schemas.microsoft.com/office/drawing/2018/hyperlinkcolor" val="tx"/>
                    </a:ext>
                  </a:extLst>
                </a:hlinkClick>
              </a:rPr>
              <a:t> p. 468</a:t>
            </a:r>
          </a:p>
        </p:txBody>
      </p:sp>
    </p:spTree>
    <p:extLst>
      <p:ext uri="{BB962C8B-B14F-4D97-AF65-F5344CB8AC3E}">
        <p14:creationId xmlns:p14="http://schemas.microsoft.com/office/powerpoint/2010/main" val="162692729"/>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CE739F-1416-45C9-8775-13C1165B1EFB}"/>
              </a:ext>
            </a:extLst>
          </p:cNvPr>
          <p:cNvSpPr txBox="1"/>
          <p:nvPr/>
        </p:nvSpPr>
        <p:spPr>
          <a:xfrm>
            <a:off x="650240" y="731520"/>
            <a:ext cx="7589520" cy="1077218"/>
          </a:xfrm>
          <a:prstGeom prst="rect">
            <a:avLst/>
          </a:prstGeom>
          <a:noFill/>
        </p:spPr>
        <p:txBody>
          <a:bodyPr wrap="square" rtlCol="0">
            <a:spAutoFit/>
          </a:bodyPr>
          <a:lstStyle/>
          <a:p>
            <a:pPr algn="ctr"/>
            <a:r>
              <a:rPr lang="en-US" sz="3200" b="1" dirty="0"/>
              <a:t>Mark 10:46-52</a:t>
            </a:r>
          </a:p>
          <a:p>
            <a:pPr algn="ctr"/>
            <a:r>
              <a:rPr lang="en-US" sz="3200" dirty="0"/>
              <a:t>Story of a blind beggar healed by Jesus</a:t>
            </a:r>
          </a:p>
        </p:txBody>
      </p:sp>
      <p:sp>
        <p:nvSpPr>
          <p:cNvPr id="3" name="TextBox 2">
            <a:extLst>
              <a:ext uri="{FF2B5EF4-FFF2-40B4-BE49-F238E27FC236}">
                <a16:creationId xmlns:a16="http://schemas.microsoft.com/office/drawing/2014/main" id="{024CA7ED-D902-4B33-9C23-D03D4BF31B93}"/>
              </a:ext>
            </a:extLst>
          </p:cNvPr>
          <p:cNvSpPr txBox="1"/>
          <p:nvPr/>
        </p:nvSpPr>
        <p:spPr>
          <a:xfrm>
            <a:off x="822960" y="2046627"/>
            <a:ext cx="7701280" cy="3877985"/>
          </a:xfrm>
          <a:prstGeom prst="rect">
            <a:avLst/>
          </a:prstGeom>
          <a:noFill/>
        </p:spPr>
        <p:txBody>
          <a:bodyPr wrap="square" rtlCol="0">
            <a:spAutoFit/>
          </a:bodyPr>
          <a:lstStyle/>
          <a:p>
            <a:pPr marL="342900" indent="-342900">
              <a:buFont typeface="Wingdings" panose="05000000000000000000" pitchFamily="2" charset="2"/>
              <a:buChar char="§"/>
            </a:pPr>
            <a:r>
              <a:rPr lang="en-US" sz="2400" b="1" dirty="0"/>
              <a:t>Parallel accounts: </a:t>
            </a:r>
            <a:r>
              <a:rPr lang="en-US" sz="2400" dirty="0"/>
              <a:t>Matt. 20:29-34; Luke 18:35-43</a:t>
            </a:r>
          </a:p>
          <a:p>
            <a:pPr marL="342900" indent="-342900">
              <a:buFont typeface="Wingdings" panose="05000000000000000000" pitchFamily="2" charset="2"/>
              <a:buChar char="§"/>
            </a:pPr>
            <a:endParaRPr lang="en-US" sz="1000" dirty="0"/>
          </a:p>
          <a:p>
            <a:pPr marL="342900" indent="-342900">
              <a:buFont typeface="Wingdings" panose="05000000000000000000" pitchFamily="2" charset="2"/>
              <a:buChar char="§"/>
            </a:pPr>
            <a:r>
              <a:rPr lang="en-US" sz="2400" dirty="0"/>
              <a:t> </a:t>
            </a:r>
            <a:r>
              <a:rPr lang="en-US" sz="2400" b="1" dirty="0"/>
              <a:t>How many blind men?</a:t>
            </a:r>
          </a:p>
          <a:p>
            <a:pPr marL="342900" indent="-342900">
              <a:buFont typeface="Wingdings" panose="05000000000000000000" pitchFamily="2" charset="2"/>
              <a:buChar char="§"/>
            </a:pPr>
            <a:endParaRPr lang="en-US" sz="1000" dirty="0"/>
          </a:p>
          <a:p>
            <a:pPr marL="342900" indent="-342900">
              <a:buFont typeface="Wingdings" panose="05000000000000000000" pitchFamily="2" charset="2"/>
              <a:buChar char="§"/>
            </a:pPr>
            <a:r>
              <a:rPr lang="en-US" sz="2400" b="1" dirty="0"/>
              <a:t>Accounts are different as to when </a:t>
            </a:r>
            <a:r>
              <a:rPr lang="en-US" sz="2400" dirty="0"/>
              <a:t>(coming in or going out of Jericho)</a:t>
            </a:r>
          </a:p>
          <a:p>
            <a:pPr marL="342900" indent="-342900">
              <a:buFont typeface="Wingdings" panose="05000000000000000000" pitchFamily="2" charset="2"/>
              <a:buChar char="§"/>
            </a:pPr>
            <a:endParaRPr lang="en-US" sz="1000" dirty="0"/>
          </a:p>
          <a:p>
            <a:pPr marL="342900" indent="-342900">
              <a:buFont typeface="Wingdings" panose="05000000000000000000" pitchFamily="2" charset="2"/>
              <a:buChar char="§"/>
            </a:pPr>
            <a:r>
              <a:rPr lang="en-US" sz="2400" b="1" dirty="0"/>
              <a:t>How did the blind man know it was Jesus that was coming?</a:t>
            </a:r>
          </a:p>
          <a:p>
            <a:pPr marL="914400" lvl="1" indent="-457200">
              <a:buFont typeface="+mj-lt"/>
              <a:buAutoNum type="arabicPeriod"/>
            </a:pPr>
            <a:r>
              <a:rPr lang="en-US" sz="2400" dirty="0"/>
              <a:t>Noise of the multitude led the beggars to inquire (Luke 18:36)</a:t>
            </a:r>
          </a:p>
          <a:p>
            <a:pPr marL="914400" lvl="1" indent="-457200">
              <a:buFont typeface="+mj-lt"/>
              <a:buAutoNum type="arabicPeriod"/>
            </a:pPr>
            <a:r>
              <a:rPr lang="en-US" sz="2400" dirty="0"/>
              <a:t>Were told it was Jesus (Luke 18:37)</a:t>
            </a:r>
          </a:p>
        </p:txBody>
      </p:sp>
    </p:spTree>
    <p:extLst>
      <p:ext uri="{BB962C8B-B14F-4D97-AF65-F5344CB8AC3E}">
        <p14:creationId xmlns:p14="http://schemas.microsoft.com/office/powerpoint/2010/main" val="1329420385"/>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8" end="8"/>
                                            </p:txEl>
                                          </p:spTgt>
                                        </p:tgtEl>
                                        <p:attrNameLst>
                                          <p:attrName>style.visibility</p:attrName>
                                        </p:attrNameLst>
                                      </p:cBhvr>
                                      <p:to>
                                        <p:strVal val="visible"/>
                                      </p:to>
                                    </p:set>
                                    <p:animEffect transition="in" filter="fade">
                                      <p:cBhvr>
                                        <p:cTn id="14" dur="1000"/>
                                        <p:tgtEl>
                                          <p:spTgt spid="3">
                                            <p:txEl>
                                              <p:pRg st="8" end="8"/>
                                            </p:txEl>
                                          </p:spTgt>
                                        </p:tgtEl>
                                      </p:cBhvr>
                                    </p:animEffect>
                                    <p:anim calcmode="lin" valueType="num">
                                      <p:cBhvr>
                                        <p:cTn id="1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833C44C-74B3-45F8-B255-F57AB19FDD28}"/>
              </a:ext>
            </a:extLst>
          </p:cNvPr>
          <p:cNvSpPr/>
          <p:nvPr/>
        </p:nvSpPr>
        <p:spPr>
          <a:xfrm>
            <a:off x="1437544" y="580749"/>
            <a:ext cx="6484467" cy="2308324"/>
          </a:xfrm>
          <a:prstGeom prst="rect">
            <a:avLst/>
          </a:prstGeom>
          <a:noFill/>
        </p:spPr>
        <p:txBody>
          <a:bodyPr wrap="none" lIns="91440" tIns="45720" rIns="91440" bIns="45720">
            <a:spAutoFit/>
          </a:bodyPr>
          <a:lstStyle/>
          <a:p>
            <a:pPr algn="ctr"/>
            <a:r>
              <a:rPr lang="en-US" sz="72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Earnest Cry</a:t>
            </a:r>
          </a:p>
          <a:p>
            <a:pPr algn="ctr"/>
            <a:r>
              <a:rPr lang="en-US" sz="72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of Bartimaeus</a:t>
            </a:r>
          </a:p>
        </p:txBody>
      </p:sp>
      <p:sp>
        <p:nvSpPr>
          <p:cNvPr id="8" name="Rectangle 7">
            <a:extLst>
              <a:ext uri="{FF2B5EF4-FFF2-40B4-BE49-F238E27FC236}">
                <a16:creationId xmlns:a16="http://schemas.microsoft.com/office/drawing/2014/main" id="{2991E6B5-388E-43D2-A6EE-97BA77A643CB}"/>
              </a:ext>
            </a:extLst>
          </p:cNvPr>
          <p:cNvSpPr/>
          <p:nvPr/>
        </p:nvSpPr>
        <p:spPr>
          <a:xfrm>
            <a:off x="5672089" y="6252674"/>
            <a:ext cx="3153427" cy="584775"/>
          </a:xfrm>
          <a:prstGeom prst="rect">
            <a:avLst/>
          </a:prstGeom>
          <a:noFill/>
        </p:spPr>
        <p:txBody>
          <a:bodyPr wrap="none" lIns="91440" tIns="45720" rIns="91440" bIns="45720">
            <a:spAutoFit/>
          </a:bodyPr>
          <a:lstStyle/>
          <a:p>
            <a:pPr algn="ctr"/>
            <a:r>
              <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Mark 10:46-52</a:t>
            </a:r>
          </a:p>
        </p:txBody>
      </p:sp>
      <p:sp>
        <p:nvSpPr>
          <p:cNvPr id="9" name="Rectangle 8">
            <a:extLst>
              <a:ext uri="{FF2B5EF4-FFF2-40B4-BE49-F238E27FC236}">
                <a16:creationId xmlns:a16="http://schemas.microsoft.com/office/drawing/2014/main" id="{AA4C514A-B454-4906-A811-5815F40856A9}"/>
              </a:ext>
            </a:extLst>
          </p:cNvPr>
          <p:cNvSpPr/>
          <p:nvPr/>
        </p:nvSpPr>
        <p:spPr>
          <a:xfrm>
            <a:off x="1170856" y="3609072"/>
            <a:ext cx="6875601" cy="769441"/>
          </a:xfrm>
          <a:prstGeom prst="rect">
            <a:avLst/>
          </a:prstGeom>
          <a:noFill/>
        </p:spPr>
        <p:txBody>
          <a:bodyPr wrap="none" lIns="91440" tIns="45720" rIns="91440" bIns="45720">
            <a:spAutoFit/>
          </a:bodyPr>
          <a:lstStyle/>
          <a:p>
            <a:pPr algn="ctr"/>
            <a:r>
              <a:rPr lang="en-US" sz="4400" i="1" cap="none" spc="50" dirty="0">
                <a:ln w="9525" cmpd="sng">
                  <a:solidFill>
                    <a:schemeClr val="tx1"/>
                  </a:solidFill>
                  <a:prstDash val="solid"/>
                </a:ln>
                <a:solidFill>
                  <a:srgbClr val="FFFF00"/>
                </a:solidFill>
                <a:effectLst>
                  <a:glow rad="38100">
                    <a:schemeClr val="accent1">
                      <a:alpha val="40000"/>
                    </a:schemeClr>
                  </a:glow>
                </a:effectLst>
                <a:latin typeface="Tisa Offc Serif Pro" panose="020B0604020202020204" pitchFamily="2" charset="0"/>
              </a:rPr>
              <a:t>How to Break Out of a Rut</a:t>
            </a:r>
          </a:p>
        </p:txBody>
      </p:sp>
    </p:spTree>
    <p:extLst>
      <p:ext uri="{BB962C8B-B14F-4D97-AF65-F5344CB8AC3E}">
        <p14:creationId xmlns:p14="http://schemas.microsoft.com/office/powerpoint/2010/main" val="4165615258"/>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9727EF-E487-4754-B78E-54C58B61FB02}"/>
              </a:ext>
            </a:extLst>
          </p:cNvPr>
          <p:cNvSpPr/>
          <p:nvPr/>
        </p:nvSpPr>
        <p:spPr>
          <a:xfrm>
            <a:off x="815383" y="1119229"/>
            <a:ext cx="3664786" cy="830997"/>
          </a:xfrm>
          <a:prstGeom prst="rect">
            <a:avLst/>
          </a:prstGeom>
          <a:noFill/>
        </p:spPr>
        <p:txBody>
          <a:bodyPr wrap="none" lIns="91440" tIns="45720" rIns="91440" bIns="45720">
            <a:spAutoFit/>
          </a:bodyPr>
          <a:lstStyle/>
          <a:p>
            <a:pPr algn="ctr"/>
            <a:r>
              <a:rPr lang="en-US" sz="48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Bartimaeus</a:t>
            </a:r>
            <a:endParaRPr lang="en-US" sz="6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endParaRPr>
          </a:p>
        </p:txBody>
      </p:sp>
      <p:sp>
        <p:nvSpPr>
          <p:cNvPr id="4" name="Rectangle 3">
            <a:extLst>
              <a:ext uri="{FF2B5EF4-FFF2-40B4-BE49-F238E27FC236}">
                <a16:creationId xmlns:a16="http://schemas.microsoft.com/office/drawing/2014/main" id="{521E1418-4954-409B-BF74-01D5465AC75A}"/>
              </a:ext>
            </a:extLst>
          </p:cNvPr>
          <p:cNvSpPr/>
          <p:nvPr/>
        </p:nvSpPr>
        <p:spPr>
          <a:xfrm>
            <a:off x="6054766" y="1119229"/>
            <a:ext cx="1334341" cy="830997"/>
          </a:xfrm>
          <a:prstGeom prst="rect">
            <a:avLst/>
          </a:prstGeom>
          <a:noFill/>
        </p:spPr>
        <p:txBody>
          <a:bodyPr wrap="none" lIns="91440" tIns="45720" rIns="91440" bIns="45720">
            <a:spAutoFit/>
          </a:bodyPr>
          <a:lstStyle/>
          <a:p>
            <a:pPr algn="ctr"/>
            <a:r>
              <a:rPr lang="en-US" sz="48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rPr>
              <a:t>You</a:t>
            </a:r>
            <a:endParaRPr lang="en-US" sz="6000" b="1" cap="none" spc="50" dirty="0">
              <a:ln w="9525" cmpd="sng">
                <a:solidFill>
                  <a:schemeClr val="tx1"/>
                </a:solidFill>
                <a:prstDash val="solid"/>
              </a:ln>
              <a:solidFill>
                <a:srgbClr val="70AD47">
                  <a:tint val="1000"/>
                </a:srgbClr>
              </a:solidFill>
              <a:effectLst>
                <a:glow rad="38100">
                  <a:schemeClr val="accent1">
                    <a:alpha val="40000"/>
                  </a:schemeClr>
                </a:glow>
              </a:effectLst>
              <a:latin typeface="Tisa Offc Serif Pro" panose="020B0604020202020204" pitchFamily="2" charset="0"/>
            </a:endParaRPr>
          </a:p>
        </p:txBody>
      </p:sp>
      <p:sp>
        <p:nvSpPr>
          <p:cNvPr id="5" name="TextBox 4">
            <a:extLst>
              <a:ext uri="{FF2B5EF4-FFF2-40B4-BE49-F238E27FC236}">
                <a16:creationId xmlns:a16="http://schemas.microsoft.com/office/drawing/2014/main" id="{C0CE124F-4AE5-4691-AC02-7035EF7F39A9}"/>
              </a:ext>
            </a:extLst>
          </p:cNvPr>
          <p:cNvSpPr txBox="1"/>
          <p:nvPr/>
        </p:nvSpPr>
        <p:spPr>
          <a:xfrm>
            <a:off x="680720" y="2326640"/>
            <a:ext cx="3664786" cy="1477328"/>
          </a:xfrm>
          <a:prstGeom prst="rect">
            <a:avLst/>
          </a:prstGeom>
          <a:noFill/>
        </p:spPr>
        <p:txBody>
          <a:bodyPr wrap="square" rtlCol="0">
            <a:spAutoFit/>
          </a:bodyPr>
          <a:lstStyle/>
          <a:p>
            <a:pPr algn="ctr"/>
            <a:r>
              <a:rPr lang="en-US" sz="4000" dirty="0">
                <a:solidFill>
                  <a:srgbClr val="FFFF00"/>
                </a:solidFill>
                <a:effectLst>
                  <a:outerShdw blurRad="38100" dist="38100" dir="2700000" algn="tl">
                    <a:srgbClr val="000000">
                      <a:alpha val="43137"/>
                    </a:srgbClr>
                  </a:outerShdw>
                </a:effectLst>
              </a:rPr>
              <a:t>Blind</a:t>
            </a:r>
          </a:p>
          <a:p>
            <a:pPr algn="ctr"/>
            <a:endParaRPr lang="en-US" sz="1000" dirty="0">
              <a:solidFill>
                <a:srgbClr val="FFFF00"/>
              </a:solidFill>
              <a:effectLst>
                <a:outerShdw blurRad="38100" dist="38100" dir="2700000" algn="tl">
                  <a:srgbClr val="000000">
                    <a:alpha val="43137"/>
                  </a:srgbClr>
                </a:outerShdw>
              </a:effectLst>
            </a:endParaRPr>
          </a:p>
          <a:p>
            <a:pPr algn="ctr"/>
            <a:r>
              <a:rPr lang="en-US" sz="4000" dirty="0">
                <a:solidFill>
                  <a:srgbClr val="FFFF00"/>
                </a:solidFill>
                <a:effectLst>
                  <a:outerShdw blurRad="38100" dist="38100" dir="2700000" algn="tl">
                    <a:srgbClr val="000000">
                      <a:alpha val="43137"/>
                    </a:srgbClr>
                  </a:outerShdw>
                </a:effectLst>
              </a:rPr>
              <a:t>Beggar</a:t>
            </a:r>
          </a:p>
        </p:txBody>
      </p:sp>
      <p:sp>
        <p:nvSpPr>
          <p:cNvPr id="6" name="TextBox 5">
            <a:extLst>
              <a:ext uri="{FF2B5EF4-FFF2-40B4-BE49-F238E27FC236}">
                <a16:creationId xmlns:a16="http://schemas.microsoft.com/office/drawing/2014/main" id="{A3ED264D-7E05-44E5-8595-1FE99E676A70}"/>
              </a:ext>
            </a:extLst>
          </p:cNvPr>
          <p:cNvSpPr txBox="1"/>
          <p:nvPr/>
        </p:nvSpPr>
        <p:spPr>
          <a:xfrm>
            <a:off x="4663440" y="2113280"/>
            <a:ext cx="4010226" cy="3785652"/>
          </a:xfrm>
          <a:prstGeom prst="rect">
            <a:avLst/>
          </a:prstGeom>
          <a:noFill/>
        </p:spPr>
        <p:txBody>
          <a:bodyPr wrap="square" rtlCol="0">
            <a:spAutoFit/>
          </a:bodyPr>
          <a:lstStyle/>
          <a:p>
            <a:pPr algn="ctr"/>
            <a:r>
              <a:rPr lang="en-US" sz="4000" dirty="0">
                <a:solidFill>
                  <a:srgbClr val="FFFF00"/>
                </a:solidFill>
                <a:effectLst>
                  <a:outerShdw blurRad="38100" dist="38100" dir="2700000" algn="tl">
                    <a:srgbClr val="000000">
                      <a:alpha val="43137"/>
                    </a:srgbClr>
                  </a:outerShdw>
                </a:effectLst>
              </a:rPr>
              <a:t>Sin</a:t>
            </a:r>
            <a:endParaRPr lang="en-US" sz="1000" dirty="0">
              <a:solidFill>
                <a:srgbClr val="FFFF00"/>
              </a:solidFill>
              <a:effectLst>
                <a:outerShdw blurRad="38100" dist="38100" dir="2700000" algn="tl">
                  <a:srgbClr val="000000">
                    <a:alpha val="43137"/>
                  </a:srgbClr>
                </a:outerShdw>
              </a:effectLst>
            </a:endParaRPr>
          </a:p>
          <a:p>
            <a:pPr algn="ctr"/>
            <a:r>
              <a:rPr lang="en-US" sz="4000" dirty="0">
                <a:solidFill>
                  <a:srgbClr val="FFFF00"/>
                </a:solidFill>
                <a:effectLst>
                  <a:outerShdw blurRad="38100" dist="38100" dir="2700000" algn="tl">
                    <a:srgbClr val="000000">
                      <a:alpha val="43137"/>
                    </a:srgbClr>
                  </a:outerShdw>
                </a:effectLst>
              </a:rPr>
              <a:t>Fear</a:t>
            </a:r>
          </a:p>
          <a:p>
            <a:pPr algn="ctr"/>
            <a:r>
              <a:rPr lang="en-US" sz="4000" dirty="0">
                <a:solidFill>
                  <a:srgbClr val="FFFF00"/>
                </a:solidFill>
                <a:effectLst>
                  <a:outerShdw blurRad="38100" dist="38100" dir="2700000" algn="tl">
                    <a:srgbClr val="000000">
                      <a:alpha val="43137"/>
                    </a:srgbClr>
                  </a:outerShdw>
                </a:effectLst>
              </a:rPr>
              <a:t>Marriage Struggle</a:t>
            </a:r>
          </a:p>
          <a:p>
            <a:pPr algn="ctr"/>
            <a:r>
              <a:rPr lang="en-US" sz="4000" dirty="0">
                <a:solidFill>
                  <a:srgbClr val="FFFF00"/>
                </a:solidFill>
                <a:effectLst>
                  <a:outerShdw blurRad="38100" dist="38100" dir="2700000" algn="tl">
                    <a:srgbClr val="000000">
                      <a:alpha val="43137"/>
                    </a:srgbClr>
                  </a:outerShdw>
                </a:effectLst>
              </a:rPr>
              <a:t>Relationship</a:t>
            </a:r>
          </a:p>
          <a:p>
            <a:pPr algn="ctr"/>
            <a:r>
              <a:rPr lang="en-US" sz="4000" dirty="0">
                <a:solidFill>
                  <a:srgbClr val="FFFF00"/>
                </a:solidFill>
                <a:effectLst>
                  <a:outerShdw blurRad="38100" dist="38100" dir="2700000" algn="tl">
                    <a:srgbClr val="000000">
                      <a:alpha val="43137"/>
                    </a:srgbClr>
                  </a:outerShdw>
                </a:effectLst>
              </a:rPr>
              <a:t>Lacking</a:t>
            </a:r>
          </a:p>
          <a:p>
            <a:pPr algn="ctr"/>
            <a:r>
              <a:rPr lang="en-US" sz="4000" dirty="0">
                <a:solidFill>
                  <a:srgbClr val="FFFF00"/>
                </a:solidFill>
                <a:effectLst>
                  <a:outerShdw blurRad="38100" dist="38100" dir="2700000" algn="tl">
                    <a:srgbClr val="000000">
                      <a:alpha val="43137"/>
                    </a:srgbClr>
                  </a:outerShdw>
                </a:effectLst>
              </a:rPr>
              <a:t>Weakness</a:t>
            </a:r>
          </a:p>
        </p:txBody>
      </p:sp>
    </p:spTree>
    <p:extLst>
      <p:ext uri="{BB962C8B-B14F-4D97-AF65-F5344CB8AC3E}">
        <p14:creationId xmlns:p14="http://schemas.microsoft.com/office/powerpoint/2010/main" val="767191367"/>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fade">
                                      <p:cBhvr>
                                        <p:cTn id="28" dur="1000"/>
                                        <p:tgtEl>
                                          <p:spTgt spid="6">
                                            <p:txEl>
                                              <p:pRg st="1" end="1"/>
                                            </p:txEl>
                                          </p:spTgt>
                                        </p:tgtEl>
                                      </p:cBhvr>
                                    </p:animEffect>
                                    <p:anim calcmode="lin" valueType="num">
                                      <p:cBhvr>
                                        <p:cTn id="2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fade">
                                      <p:cBhvr>
                                        <p:cTn id="35" dur="1000"/>
                                        <p:tgtEl>
                                          <p:spTgt spid="6">
                                            <p:txEl>
                                              <p:pRg st="2" end="2"/>
                                            </p:txEl>
                                          </p:spTgt>
                                        </p:tgtEl>
                                      </p:cBhvr>
                                    </p:animEffect>
                                    <p:anim calcmode="lin" valueType="num">
                                      <p:cBhvr>
                                        <p:cTn id="3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Effect transition="in" filter="fade">
                                      <p:cBhvr>
                                        <p:cTn id="42" dur="1000"/>
                                        <p:tgtEl>
                                          <p:spTgt spid="6">
                                            <p:txEl>
                                              <p:pRg st="3" end="3"/>
                                            </p:txEl>
                                          </p:spTgt>
                                        </p:tgtEl>
                                      </p:cBhvr>
                                    </p:animEffect>
                                    <p:anim calcmode="lin" valueType="num">
                                      <p:cBhvr>
                                        <p:cTn id="4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Effect transition="in" filter="fade">
                                      <p:cBhvr>
                                        <p:cTn id="49" dur="1000"/>
                                        <p:tgtEl>
                                          <p:spTgt spid="6">
                                            <p:txEl>
                                              <p:pRg st="4" end="4"/>
                                            </p:txEl>
                                          </p:spTgt>
                                        </p:tgtEl>
                                      </p:cBhvr>
                                    </p:animEffect>
                                    <p:anim calcmode="lin" valueType="num">
                                      <p:cBhvr>
                                        <p:cTn id="5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xEl>
                                              <p:pRg st="5" end="5"/>
                                            </p:txEl>
                                          </p:spTgt>
                                        </p:tgtEl>
                                        <p:attrNameLst>
                                          <p:attrName>style.visibility</p:attrName>
                                        </p:attrNameLst>
                                      </p:cBhvr>
                                      <p:to>
                                        <p:strVal val="visible"/>
                                      </p:to>
                                    </p:set>
                                    <p:animEffect transition="in" filter="fade">
                                      <p:cBhvr>
                                        <p:cTn id="56" dur="1000"/>
                                        <p:tgtEl>
                                          <p:spTgt spid="6">
                                            <p:txEl>
                                              <p:pRg st="5" end="5"/>
                                            </p:txEl>
                                          </p:spTgt>
                                        </p:tgtEl>
                                      </p:cBhvr>
                                    </p:animEffect>
                                    <p:anim calcmode="lin" valueType="num">
                                      <p:cBhvr>
                                        <p:cTn id="57"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5"/>
      <p:bldP spid="6" grpId="0" build="p" bldLvl="5"/>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3046</TotalTime>
  <Words>2131</Words>
  <Application>Microsoft Office PowerPoint</Application>
  <PresentationFormat>On-screen Show (4:3)</PresentationFormat>
  <Paragraphs>263</Paragraphs>
  <Slides>34</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34</vt:i4>
      </vt:variant>
    </vt:vector>
  </HeadingPairs>
  <TitlesOfParts>
    <vt:vector size="42" baseType="lpstr">
      <vt:lpstr>Arial</vt:lpstr>
      <vt:lpstr>Calibri</vt:lpstr>
      <vt:lpstr>Calibri Light</vt:lpstr>
      <vt:lpstr>Tisa Offc Serif Pro</vt:lpstr>
      <vt:lpstr>Wingdings</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Donnie V. Rader</dc:creator>
  <cp:lastModifiedBy>Richard Lidh</cp:lastModifiedBy>
  <cp:revision>46</cp:revision>
  <cp:lastPrinted>2021-11-05T18:36:44Z</cp:lastPrinted>
  <dcterms:created xsi:type="dcterms:W3CDTF">2021-01-01T14:22:02Z</dcterms:created>
  <dcterms:modified xsi:type="dcterms:W3CDTF">2021-11-05T18:36:46Z</dcterms:modified>
</cp:coreProperties>
</file>